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sldIdLst>
    <p:sldId id="257" r:id="rId5"/>
    <p:sldId id="259" r:id="rId6"/>
    <p:sldId id="265" r:id="rId7"/>
    <p:sldId id="297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53" r:id="rId26"/>
    <p:sldId id="320" r:id="rId27"/>
    <p:sldId id="322" r:id="rId28"/>
    <p:sldId id="323" r:id="rId29"/>
    <p:sldId id="324" r:id="rId30"/>
    <p:sldId id="325" r:id="rId31"/>
    <p:sldId id="346" r:id="rId32"/>
    <p:sldId id="347" r:id="rId33"/>
    <p:sldId id="349" r:id="rId34"/>
    <p:sldId id="350" r:id="rId35"/>
    <p:sldId id="351" r:id="rId36"/>
    <p:sldId id="352" r:id="rId37"/>
    <p:sldId id="326" r:id="rId38"/>
    <p:sldId id="327" r:id="rId39"/>
    <p:sldId id="328" r:id="rId40"/>
    <p:sldId id="329" r:id="rId41"/>
    <p:sldId id="330" r:id="rId42"/>
    <p:sldId id="331" r:id="rId43"/>
    <p:sldId id="354" r:id="rId44"/>
    <p:sldId id="335" r:id="rId45"/>
    <p:sldId id="334" r:id="rId46"/>
    <p:sldId id="337" r:id="rId47"/>
    <p:sldId id="338" r:id="rId48"/>
    <p:sldId id="339" r:id="rId49"/>
    <p:sldId id="341" r:id="rId50"/>
    <p:sldId id="340" r:id="rId51"/>
    <p:sldId id="344" r:id="rId52"/>
    <p:sldId id="343" r:id="rId53"/>
    <p:sldId id="345" r:id="rId54"/>
    <p:sldId id="273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교안 템플릿" id="{CB574C3C-4378-4F24-8F0A-CBBA62E24DBD}">
          <p14:sldIdLst>
            <p14:sldId id="257"/>
            <p14:sldId id="259"/>
          </p14:sldIdLst>
        </p14:section>
        <p14:section name="챕터 1" id="{F9D24D64-874F-4519-BF16-3059D8F48CA8}">
          <p14:sldIdLst>
            <p14:sldId id="265"/>
            <p14:sldId id="297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53"/>
            <p14:sldId id="320"/>
            <p14:sldId id="322"/>
            <p14:sldId id="323"/>
            <p14:sldId id="324"/>
            <p14:sldId id="325"/>
            <p14:sldId id="346"/>
            <p14:sldId id="347"/>
            <p14:sldId id="349"/>
            <p14:sldId id="350"/>
            <p14:sldId id="351"/>
            <p14:sldId id="352"/>
            <p14:sldId id="326"/>
            <p14:sldId id="327"/>
            <p14:sldId id="328"/>
            <p14:sldId id="329"/>
            <p14:sldId id="330"/>
            <p14:sldId id="331"/>
            <p14:sldId id="354"/>
            <p14:sldId id="335"/>
            <p14:sldId id="334"/>
            <p14:sldId id="337"/>
            <p14:sldId id="338"/>
            <p14:sldId id="339"/>
            <p14:sldId id="341"/>
            <p14:sldId id="340"/>
            <p14:sldId id="344"/>
            <p14:sldId id="343"/>
            <p14:sldId id="345"/>
          </p14:sldIdLst>
        </p14:section>
        <p14:section name="과정 마무리" id="{696C6B70-B37E-41B6-B661-91AA9894E2A5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204F55"/>
    <a:srgbClr val="F5F5F5"/>
    <a:srgbClr val="30AEAA"/>
    <a:srgbClr val="5DB1A5"/>
    <a:srgbClr val="E2EDEE"/>
    <a:srgbClr val="CCE4E4"/>
    <a:srgbClr val="F46F72"/>
    <a:srgbClr val="214F51"/>
    <a:srgbClr val="DE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3939" autoAdjust="0"/>
  </p:normalViewPr>
  <p:slideViewPr>
    <p:cSldViewPr snapToGrid="0">
      <p:cViewPr varScale="1">
        <p:scale>
          <a:sx n="96" d="100"/>
          <a:sy n="96" d="100"/>
        </p:scale>
        <p:origin x="12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44D9B-87D9-4A9A-A8E0-A548B755B657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CF90D-E503-4B43-A793-63B9CCFE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1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※ </a:t>
            </a:r>
            <a:r>
              <a:rPr lang="ko-KR" altLang="en-US" dirty="0"/>
              <a:t>글씨체 </a:t>
            </a:r>
            <a:r>
              <a:rPr lang="en-US" altLang="ko-KR" dirty="0"/>
              <a:t>: </a:t>
            </a:r>
            <a:r>
              <a:rPr lang="ko-KR" altLang="en-US" dirty="0" err="1"/>
              <a:t>맑은고딕</a:t>
            </a:r>
            <a:r>
              <a:rPr lang="ko-KR" altLang="en-US" dirty="0"/>
              <a:t> 또는 </a:t>
            </a:r>
            <a:r>
              <a:rPr lang="ko-KR" altLang="en-US" dirty="0" err="1"/>
              <a:t>나눔스퀘어</a:t>
            </a:r>
            <a:r>
              <a:rPr lang="ko-KR" altLang="en-US" dirty="0"/>
              <a:t> 활용 권장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9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C067-BF58-993C-AA93-FF49D12B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CE96AC-F4F9-6ECF-257D-C3057234B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36C29A-451D-41FF-F677-5D978D87C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753FE5-DEB0-6CB2-E30C-AEE7F81EF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29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83DD-686C-10DA-8E3E-63053265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CF4234-7C2A-CCD0-EED7-58D1DDAD8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069797-63FA-08B9-8016-3DDAD1F22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949F2-BDE4-A905-1550-4433A497A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748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8ECE5-50E8-9137-4550-BD863015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17D9CD-DEB6-DCDE-80F8-DDB52BBC0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9C9D96-00AB-7557-B66F-6248D6E46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4EEDB-BB47-BC8E-3D81-10D6305DB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51D8D-3275-9095-FB8E-B5E5F91E7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F771E3-12A0-099B-AFC7-B38D9618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EE6B65-E60F-55E4-20DB-159CFC905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E4333-4BFD-0E02-E6D7-5BCCA2789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063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2EB94-D80C-5EE8-CA4B-7076F5CA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4E184C-7A97-4131-FB85-17BAFED1E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2EE2C2-8666-BA05-B9C9-A646D081C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B0844-695C-D4A3-0994-C8D78A4EF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579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3B15-1A4F-6905-8E53-98942AF6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70E47-B3BB-98F0-6EC5-6FACC495E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48C396-BD46-D8A2-F3FB-C468713B2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758F69-AE24-DFF2-0AD9-752DC3F73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68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3315A-45D1-2F3A-C458-2AA2E686B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03E81E-CF99-DE30-FAD4-B8D7F70E5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709F72-5223-5287-A1EE-F2266172D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FBB45E-B70D-A689-A006-5B57271CF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20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4AC7A-58AA-1343-81C6-0F088B1B1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52965B-E152-9D15-2CDC-EA012BBE2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891699-D453-6F32-7CA9-813E3862C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0EEFCD-9A7D-8897-7D54-3531AE51CD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061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41FE5-605C-9F27-5185-527AEDA1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7835A8-2AE4-D4C7-2DEE-08F25C11D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0D9130-40C6-4A5A-64E2-11DD4598A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A9612A-DB20-9786-1C44-DF9A1D3D6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67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CC498-6884-E550-175E-8A471459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095088-5474-902E-9810-A39463A63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5E3C35-2258-5172-B4E6-8386BBE11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BAD547-B784-4D12-AEB3-E797CE8B2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69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07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35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87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30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250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95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31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515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41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219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47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FFC-2B6E-C88F-DB03-BC622D97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1D2FE2-6240-33C8-61F5-20777379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75555-C771-93A0-7C59-EA4C68BCD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BAA81-FCF7-6352-9FAA-7E19EA878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3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6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4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102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0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001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95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7216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16E0-F0D4-2AF2-B805-6B3BE308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3F2262-5235-8A40-935D-1E83BC9F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03875-4327-AF13-71EA-4946E0F31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E6B3C-5D8D-FC44-54E1-843315B73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39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552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24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FFC-2B6E-C88F-DB03-BC622D97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1D2FE2-6240-33C8-61F5-20777379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75555-C771-93A0-7C59-EA4C68BCD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BAA81-FCF7-6352-9FAA-7E19EA878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930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5748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872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518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97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78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08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49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F51C-720F-94ED-930E-63429DE6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8EBD7-821F-B267-7233-5CAD65D3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D6D94C-5ABB-DB0F-B34C-421C6E8D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F10C2-70D1-1C89-EFB9-DAEDD6D58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993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FFC-2B6E-C88F-DB03-BC622D97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1D2FE2-6240-33C8-61F5-20777379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75555-C771-93A0-7C59-EA4C68BCD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BAA81-FCF7-6352-9FAA-7E19EA878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41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FFC-2B6E-C88F-DB03-BC622D97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1D2FE2-6240-33C8-61F5-20777379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75555-C771-93A0-7C59-EA4C68BCD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BAA81-FCF7-6352-9FAA-7E19EA878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4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FFC-2B6E-C88F-DB03-BC622D97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1D2FE2-6240-33C8-61F5-20777379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75555-C771-93A0-7C59-EA4C68BCD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BAA81-FCF7-6352-9FAA-7E19EA878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5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FFC-2B6E-C88F-DB03-BC622D97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1D2FE2-6240-33C8-61F5-20777379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75555-C771-93A0-7C59-EA4C68BCD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BAA81-FCF7-6352-9FAA-7E19EA878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9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FFC-2B6E-C88F-DB03-BC622D97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1D2FE2-6240-33C8-61F5-207773798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E75555-C771-93A0-7C59-EA4C68BCD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BAA81-FCF7-6352-9FAA-7E19EA878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6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23F-CC83-3521-57B7-F278548B5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3E2012-C98B-F72B-552D-CE4F06769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38746-BD44-9573-3CC4-8407D427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9AB6E-2D9F-D7C5-2760-0F6486EC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192235-898E-65E1-8621-9F2E7CD5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6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83244-56FC-7565-DBEE-E5BE42B0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60E250-AB1F-8944-6905-0D4EFB365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967D7-6DD9-A5C1-1593-84E75A1B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61765C-17A6-AF37-6329-9F92F377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4060F5-33B4-7716-E010-A6FDD28D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81AFA8-E4A3-F61C-732B-D56C24B49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98D3C1-AB49-F3E5-96AA-9DB16D9FA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44A7B-FEF6-4F5B-874E-8C25E520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406088-2254-2E4D-C0D9-0A771F38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3A35B-12EF-B4FB-2B5D-FE090BA3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7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D999E1-258C-069F-B86A-6232DD34FA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Google Shape;43;p42">
            <a:extLst>
              <a:ext uri="{FF2B5EF4-FFF2-40B4-BE49-F238E27FC236}">
                <a16:creationId xmlns:a16="http://schemas.microsoft.com/office/drawing/2014/main" id="{A1CA6195-DA48-4D27-B667-218BC9E3AEFF}"/>
              </a:ext>
            </a:extLst>
          </p:cNvPr>
          <p:cNvCxnSpPr>
            <a:cxnSpLocks/>
          </p:cNvCxnSpPr>
          <p:nvPr userDrawn="1"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57;p11">
            <a:extLst>
              <a:ext uri="{FF2B5EF4-FFF2-40B4-BE49-F238E27FC236}">
                <a16:creationId xmlns:a16="http://schemas.microsoft.com/office/drawing/2014/main" id="{CA5F837B-AAE4-477D-81BA-C18784B728C7}"/>
              </a:ext>
            </a:extLst>
          </p:cNvPr>
          <p:cNvSpPr txBox="1">
            <a:spLocks/>
          </p:cNvSpPr>
          <p:nvPr userDrawn="1"/>
        </p:nvSpPr>
        <p:spPr>
          <a:xfrm>
            <a:off x="983632" y="2095201"/>
            <a:ext cx="8245702" cy="145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/>
            <a:r>
              <a:rPr lang="en-US" altLang="ko-KR" sz="900" b="1" dirty="0">
                <a:solidFill>
                  <a:srgbClr val="67BD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" b="1" dirty="0">
                <a:solidFill>
                  <a:srgbClr val="67BD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rgbClr val="02BDB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KT AIVLE School</a:t>
            </a:r>
          </a:p>
        </p:txBody>
      </p:sp>
      <p:sp>
        <p:nvSpPr>
          <p:cNvPr id="11" name="Google Shape;40;p42">
            <a:extLst>
              <a:ext uri="{FF2B5EF4-FFF2-40B4-BE49-F238E27FC236}">
                <a16:creationId xmlns:a16="http://schemas.microsoft.com/office/drawing/2014/main" id="{257A3FF8-0923-4282-A567-EF1BFBF47EE1}"/>
              </a:ext>
            </a:extLst>
          </p:cNvPr>
          <p:cNvSpPr/>
          <p:nvPr userDrawn="1"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2" name="Google Shape;41;p4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D57560E-3BFC-450A-8DFF-F178AB45C41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9E7F6888-DD09-453C-AA8B-B8F6AE18F2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6002" y="2732724"/>
            <a:ext cx="8402637" cy="823986"/>
          </a:xfrm>
        </p:spPr>
        <p:txBody>
          <a:bodyPr>
            <a:normAutofit/>
          </a:bodyPr>
          <a:lstStyle>
            <a:lvl1pPr marL="0" indent="0">
              <a:buNone/>
              <a:defRPr sz="4400" b="1"/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2608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C7804B-E956-460B-9E30-2FEA1F7EEB28}"/>
              </a:ext>
            </a:extLst>
          </p:cNvPr>
          <p:cNvSpPr/>
          <p:nvPr userDrawn="1"/>
        </p:nvSpPr>
        <p:spPr>
          <a:xfrm>
            <a:off x="0" y="-1"/>
            <a:ext cx="3690851" cy="6858000"/>
          </a:xfrm>
          <a:prstGeom prst="rect">
            <a:avLst/>
          </a:prstGeom>
          <a:solidFill>
            <a:srgbClr val="C8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EDB5C16-8501-4DEA-ABB9-D73FD96C23D4}"/>
              </a:ext>
            </a:extLst>
          </p:cNvPr>
          <p:cNvSpPr/>
          <p:nvPr userDrawn="1"/>
        </p:nvSpPr>
        <p:spPr>
          <a:xfrm>
            <a:off x="448364" y="1134499"/>
            <a:ext cx="2340000" cy="180000"/>
          </a:xfrm>
          <a:custGeom>
            <a:avLst/>
            <a:gdLst/>
            <a:ahLst/>
            <a:cxnLst/>
            <a:rect l="l" t="t" r="r" b="b"/>
            <a:pathLst>
              <a:path w="1913254" h="139064">
                <a:moveTo>
                  <a:pt x="1890140" y="0"/>
                </a:moveTo>
                <a:lnTo>
                  <a:pt x="23113" y="0"/>
                </a:lnTo>
                <a:lnTo>
                  <a:pt x="14091" y="1825"/>
                </a:lnTo>
                <a:lnTo>
                  <a:pt x="6746" y="6794"/>
                </a:lnTo>
                <a:lnTo>
                  <a:pt x="1807" y="14144"/>
                </a:lnTo>
                <a:lnTo>
                  <a:pt x="0" y="23113"/>
                </a:lnTo>
                <a:lnTo>
                  <a:pt x="0" y="115824"/>
                </a:lnTo>
                <a:lnTo>
                  <a:pt x="1807" y="124793"/>
                </a:lnTo>
                <a:lnTo>
                  <a:pt x="6746" y="132143"/>
                </a:lnTo>
                <a:lnTo>
                  <a:pt x="14091" y="137112"/>
                </a:lnTo>
                <a:lnTo>
                  <a:pt x="23113" y="138937"/>
                </a:lnTo>
                <a:lnTo>
                  <a:pt x="1890140" y="138937"/>
                </a:lnTo>
                <a:lnTo>
                  <a:pt x="1899110" y="137112"/>
                </a:lnTo>
                <a:lnTo>
                  <a:pt x="1906460" y="132143"/>
                </a:lnTo>
                <a:lnTo>
                  <a:pt x="1911429" y="124793"/>
                </a:lnTo>
                <a:lnTo>
                  <a:pt x="1913254" y="115824"/>
                </a:lnTo>
                <a:lnTo>
                  <a:pt x="1913254" y="23113"/>
                </a:lnTo>
                <a:lnTo>
                  <a:pt x="1911429" y="14144"/>
                </a:lnTo>
                <a:lnTo>
                  <a:pt x="1906460" y="6794"/>
                </a:lnTo>
                <a:lnTo>
                  <a:pt x="1899110" y="1825"/>
                </a:lnTo>
                <a:lnTo>
                  <a:pt x="18901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Google Shape;57;p11">
            <a:extLst>
              <a:ext uri="{FF2B5EF4-FFF2-40B4-BE49-F238E27FC236}">
                <a16:creationId xmlns:a16="http://schemas.microsoft.com/office/drawing/2014/main" id="{D3CD2633-4184-4BD3-B0F2-B72B63CE630D}"/>
              </a:ext>
            </a:extLst>
          </p:cNvPr>
          <p:cNvSpPr txBox="1">
            <a:spLocks/>
          </p:cNvSpPr>
          <p:nvPr userDrawn="1"/>
        </p:nvSpPr>
        <p:spPr>
          <a:xfrm>
            <a:off x="419383" y="558545"/>
            <a:ext cx="2428442" cy="7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/>
            <a:r>
              <a:rPr lang="en-US" altLang="ko-KR" sz="900" b="1" dirty="0">
                <a:solidFill>
                  <a:srgbClr val="67BD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" b="1" dirty="0">
                <a:solidFill>
                  <a:srgbClr val="67BD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dirty="0">
                <a:solidFill>
                  <a:srgbClr val="165D6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en-US" altLang="ko-KR" sz="2800" b="1" dirty="0">
              <a:solidFill>
                <a:srgbClr val="165D6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Google Shape;39;p42">
            <a:extLst>
              <a:ext uri="{FF2B5EF4-FFF2-40B4-BE49-F238E27FC236}">
                <a16:creationId xmlns:a16="http://schemas.microsoft.com/office/drawing/2014/main" id="{2AD542CA-F597-46C8-A98F-05472572ADD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923665" y="162080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240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C122EFC-3B07-4178-A4AC-1F20091743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5DD47E-A522-4485-AFC6-9A240946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492875"/>
            <a:ext cx="2743200" cy="365125"/>
          </a:xfrm>
        </p:spPr>
        <p:txBody>
          <a:bodyPr/>
          <a:lstStyle/>
          <a:p>
            <a:fld id="{ACF2ED5F-30D5-46A4-8918-1B10B1CBCD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4C293D3-8F33-4A27-B1A5-E12834969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401763"/>
            <a:ext cx="11307762" cy="49180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04D7BD2C-A2D0-43AE-9801-01FB4870A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89BD57-C38F-4A22-B221-1D748B660B69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98DD4D61-B78F-4DE4-B542-FA722C9CF0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524C5287-3EF0-46F1-9C8E-A153AC1F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44035"/>
            <a:ext cx="10515600" cy="75184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32601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5FA1A6-4F44-4CC6-8383-647F51741177}"/>
              </a:ext>
            </a:extLst>
          </p:cNvPr>
          <p:cNvSpPr/>
          <p:nvPr userDrawn="1"/>
        </p:nvSpPr>
        <p:spPr>
          <a:xfrm>
            <a:off x="0" y="-71120"/>
            <a:ext cx="12192000" cy="4898571"/>
          </a:xfrm>
          <a:prstGeom prst="rect">
            <a:avLst/>
          </a:prstGeom>
          <a:solidFill>
            <a:srgbClr val="C8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Google Shape;39;p42">
            <a:extLst>
              <a:ext uri="{FF2B5EF4-FFF2-40B4-BE49-F238E27FC236}">
                <a16:creationId xmlns:a16="http://schemas.microsoft.com/office/drawing/2014/main" id="{40BA73CF-8DE3-4349-9EE8-02FFA007A63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923665" y="162080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D56DB1D4-1860-4D8E-BFF8-DD3CCD62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74" y="1271438"/>
            <a:ext cx="10515600" cy="1325563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1DB1A82C-7DDE-4FE0-AA34-03790936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492875"/>
            <a:ext cx="2743200" cy="365125"/>
          </a:xfrm>
        </p:spPr>
        <p:txBody>
          <a:bodyPr/>
          <a:lstStyle/>
          <a:p>
            <a:fld id="{ACF2ED5F-30D5-46A4-8918-1B10B1CBC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370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936BB-F62D-546B-DF17-915B3BB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F779A2-0BFA-B4B1-9E01-750D1256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041CC-6A3F-9549-F79D-FB255E6A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A91CE-0B13-71FA-EF55-3930CF37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0B0C3-4C7C-372B-9275-AA3300D8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2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9F4E9-DB3F-FB80-B2F7-9FBE3487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4BCC0B-7395-F3B5-5E54-8CE68D24C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C7CC3-3935-97EF-7338-05977485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5344D-947A-BADF-15FE-173EBD5F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77065-69DA-D424-5606-D5AB9C2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3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4FCA1-CC0C-D48C-9BA2-A01375A0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BC5DC-DE8A-2210-9F59-DC028090E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06A075-3552-1539-E7D5-04EB145E9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874631-1020-8E4A-F1AE-84F1530F2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72BD20-80AE-F701-B752-8C1FB910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A09F75-75FA-49EA-91FB-E687DA61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46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ABFCD-F385-3132-4B55-0942A946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9B77F7-9496-D378-AEFF-CD2AAE338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656B0-7768-F024-7592-8FBB7181F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949FEE-6732-6E15-81C2-C9F26404D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D426DC-C346-2F4A-1D89-4FAAC9E1A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0A506E-143B-CA7F-590B-2B40061B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74FDA6-6BCB-6892-F5E6-C5D6A7CF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A2FFD0-D19B-6BB9-E1C9-615C64E0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380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8A716-6A55-7F54-D4CC-BC16157E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47F9D9-8913-F8CA-2036-F52D1F34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74C719-A5EE-9403-FF1F-08E0D5A5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D21DEC-5DA2-7504-3B8C-FF1E3C9C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2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CD42B3-12B6-1686-EA80-1957234E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58179B-268C-DAE3-3B6F-6DF007FF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97303-EE10-5596-969F-F34354C8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7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04A93-1E25-4EF6-902B-C57F1395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3FA96-E889-282A-87E6-81C7B51F7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15034A-721E-6839-D5D9-86289F42E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BBB0E1-57D6-634E-ACF0-94C753D3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EAFCA-15E7-AE59-9B6B-B13C483D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9322CD-3B72-3EF6-52E0-2232059C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9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2794-E7BD-5BF9-52AB-9FD5A945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3D5E2B-A48C-A2C1-6930-947D8B8BF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A9E7EA-62B5-CDCF-38B9-1CABC2B57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0A2F0-1501-76DF-90A6-D60E1CA6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8E038-A45E-DD36-E1A5-D6F68415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A15A0-E624-3F9C-2235-95D4AE9B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9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B33C0E-A25F-5F96-5443-00E99958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91669-F0FD-2C0D-D066-791E23AA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05AC-3065-9DA8-7051-6ECCC536A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D1903-5702-4792-9244-10F1FFA645C8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925104-5BB4-337D-3B01-533341DA3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F0B4FC-57A1-F288-4A09-C1C84AB89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11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hyperlink" Target="http://dev.mysql.com/downloads/mysql/" TargetMode="Externa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5A3E487-D8AD-4CA7-8C41-F51CEDDAA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6002" y="2732724"/>
            <a:ext cx="8402637" cy="1362198"/>
          </a:xfrm>
        </p:spPr>
        <p:txBody>
          <a:bodyPr>
            <a:normAutofit/>
          </a:bodyPr>
          <a:lstStyle/>
          <a:p>
            <a:r>
              <a:rPr lang="ko-KR" altLang="en-US" sz="44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</a:t>
            </a:r>
            <a:endParaRPr lang="en-US" altLang="ko-KR" sz="4400" spc="-6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/>
              <a:t>환경 구축 및 실습</a:t>
            </a:r>
            <a:r>
              <a:rPr lang="en-US" altLang="ko-KR" sz="2000" dirty="0"/>
              <a:t>(</a:t>
            </a:r>
            <a:r>
              <a:rPr lang="ko-KR" altLang="en-US" sz="2000" dirty="0"/>
              <a:t>보조 자료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5289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56B6-D542-3927-71FC-1EC608DE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BA180C7-744D-2F0D-AC97-FC5B2FAB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E3FD17-3089-3B4A-8B55-A2AD465F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80" y="3429000"/>
            <a:ext cx="4270010" cy="32215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C14A0A-A18C-B0B4-7F68-E457B015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435" y="2846606"/>
            <a:ext cx="4270009" cy="3221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74AEA3-26B6-9135-EA0E-AFB7A3E192F7}"/>
              </a:ext>
            </a:extLst>
          </p:cNvPr>
          <p:cNvSpPr txBox="1"/>
          <p:nvPr/>
        </p:nvSpPr>
        <p:spPr>
          <a:xfrm>
            <a:off x="3643672" y="608024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클릭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4AE40-6F6C-AADD-A2C3-675FA3E899DC}"/>
              </a:ext>
            </a:extLst>
          </p:cNvPr>
          <p:cNvSpPr/>
          <p:nvPr/>
        </p:nvSpPr>
        <p:spPr>
          <a:xfrm>
            <a:off x="3643672" y="6412099"/>
            <a:ext cx="522976" cy="18348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70E97-2D02-1A2E-A420-3E3C0C6CBA7C}"/>
              </a:ext>
            </a:extLst>
          </p:cNvPr>
          <p:cNvSpPr txBox="1"/>
          <p:nvPr/>
        </p:nvSpPr>
        <p:spPr>
          <a:xfrm>
            <a:off x="7134341" y="549969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클릭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D027B69-2FDE-6054-5642-2045A3EA06E0}"/>
              </a:ext>
            </a:extLst>
          </p:cNvPr>
          <p:cNvCxnSpPr>
            <a:cxnSpLocks/>
            <a:stCxn id="10" idx="3"/>
            <a:endCxn id="14" idx="2"/>
          </p:cNvCxnSpPr>
          <p:nvPr/>
        </p:nvCxnSpPr>
        <p:spPr>
          <a:xfrm flipV="1">
            <a:off x="4166648" y="6032621"/>
            <a:ext cx="3105406" cy="471222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CD3B86F-42C9-2302-CC68-EBA5E988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103" y="2268042"/>
            <a:ext cx="4270010" cy="32215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F94E59-31B5-0F74-62B6-8B80E033DFDB}"/>
              </a:ext>
            </a:extLst>
          </p:cNvPr>
          <p:cNvSpPr/>
          <p:nvPr/>
        </p:nvSpPr>
        <p:spPr>
          <a:xfrm>
            <a:off x="7010566" y="5849134"/>
            <a:ext cx="522976" cy="18348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E4043F-C63D-BC86-21A8-FD5D4C5D9B44}"/>
              </a:ext>
            </a:extLst>
          </p:cNvPr>
          <p:cNvSpPr/>
          <p:nvPr/>
        </p:nvSpPr>
        <p:spPr>
          <a:xfrm>
            <a:off x="10809861" y="5260109"/>
            <a:ext cx="522976" cy="18348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8AC6DFB-BFFB-1E0C-4253-F93C3996B7C3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 flipV="1">
            <a:off x="7533542" y="5443596"/>
            <a:ext cx="3537807" cy="497282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1E0A3D-A38B-2759-C9BB-49C861F7BA24}"/>
              </a:ext>
            </a:extLst>
          </p:cNvPr>
          <p:cNvSpPr txBox="1"/>
          <p:nvPr/>
        </p:nvSpPr>
        <p:spPr>
          <a:xfrm>
            <a:off x="10809861" y="464905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클릭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C7575C2-A25F-640E-52D9-37ABE060B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9E44C1-2A17-911F-B250-262C4DEE8C4E}"/>
              </a:ext>
            </a:extLst>
          </p:cNvPr>
          <p:cNvSpPr txBox="1"/>
          <p:nvPr/>
        </p:nvSpPr>
        <p:spPr>
          <a:xfrm>
            <a:off x="747527" y="1341472"/>
            <a:ext cx="87437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 err="1">
                <a:solidFill>
                  <a:srgbClr val="30AEAA"/>
                </a:solidFill>
                <a:ea typeface="나눔스퀘어 ExtraBold" panose="020B0600000101010101" pitchFamily="50" charset="-127"/>
              </a:rPr>
              <a:t>Intallation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창에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3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개의 항목 확인 후 하단에 “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Execute”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클릭하여 설치</a:t>
            </a:r>
          </a:p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Product configuration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창에서 각 항목별 세부 설정으로 </a:t>
            </a:r>
            <a:r>
              <a:rPr lang="ko-KR" altLang="en-US" sz="2200" dirty="0" err="1">
                <a:solidFill>
                  <a:srgbClr val="30AEAA"/>
                </a:solidFill>
                <a:ea typeface="나눔스퀘어 ExtraBold" panose="020B0600000101010101" pitchFamily="50" charset="-127"/>
              </a:rPr>
              <a:t>들어감</a:t>
            </a:r>
            <a:endParaRPr lang="ko-KR" altLang="en-US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sz="2000" u="sng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아래와 같이 항목들이 나오지 않는다면 기존에</a:t>
            </a:r>
            <a:br>
              <a:rPr lang="ko-KR" altLang="en-US" sz="2000" u="sng" dirty="0">
                <a:solidFill>
                  <a:srgbClr val="30AEAA"/>
                </a:solidFill>
                <a:ea typeface="나눔스퀘어 ExtraBold" panose="020B0600000101010101" pitchFamily="50" charset="-127"/>
              </a:rPr>
            </a:br>
            <a:r>
              <a:rPr lang="ko-KR" altLang="en-US" sz="2000" u="sng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설치한 적이 있는 것으로 판단함</a:t>
            </a:r>
          </a:p>
        </p:txBody>
      </p:sp>
    </p:spTree>
    <p:extLst>
      <p:ext uri="{BB962C8B-B14F-4D97-AF65-F5344CB8AC3E}">
        <p14:creationId xmlns:p14="http://schemas.microsoft.com/office/powerpoint/2010/main" val="97140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1C98E-20EB-F6C0-89CC-FE4BC2075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F6EF80-0F83-BA81-BC26-38578B2A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BBEDC6-10ED-2364-AB92-C23D8C84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03332-87C8-594F-0C9F-72419D5F1BF6}"/>
              </a:ext>
            </a:extLst>
          </p:cNvPr>
          <p:cNvSpPr txBox="1"/>
          <p:nvPr/>
        </p:nvSpPr>
        <p:spPr>
          <a:xfrm>
            <a:off x="747527" y="1341472"/>
            <a:ext cx="87437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Product configuration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창에서 각 항목별 세부 설정으로 </a:t>
            </a:r>
            <a:r>
              <a:rPr lang="ko-KR" altLang="en-US" sz="2200" dirty="0" err="1">
                <a:solidFill>
                  <a:srgbClr val="30AEAA"/>
                </a:solidFill>
                <a:ea typeface="나눔스퀘어 ExtraBold" panose="020B0600000101010101" pitchFamily="50" charset="-127"/>
              </a:rPr>
              <a:t>들어감</a:t>
            </a:r>
            <a:endParaRPr lang="ko-KR" altLang="en-US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5" name="화살표: 줄무늬가 있는 오른쪽 4">
            <a:extLst>
              <a:ext uri="{FF2B5EF4-FFF2-40B4-BE49-F238E27FC236}">
                <a16:creationId xmlns:a16="http://schemas.microsoft.com/office/drawing/2014/main" id="{3B064FB9-4763-E4D7-8E5C-2103153232DE}"/>
              </a:ext>
            </a:extLst>
          </p:cNvPr>
          <p:cNvSpPr/>
          <p:nvPr/>
        </p:nvSpPr>
        <p:spPr>
          <a:xfrm>
            <a:off x="6113740" y="3625604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6DC98B-AC1B-F807-E8AD-0A503D754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76" y="1922094"/>
            <a:ext cx="5008055" cy="377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A7F00F-A9E7-10B1-5102-963F06E5505C}"/>
              </a:ext>
            </a:extLst>
          </p:cNvPr>
          <p:cNvSpPr txBox="1"/>
          <p:nvPr/>
        </p:nvSpPr>
        <p:spPr>
          <a:xfrm>
            <a:off x="4609322" y="5651636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1, 2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 항목 확인 후 클릭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86DE34-5A3A-8317-D6DE-9FA1A988ADDB}"/>
              </a:ext>
            </a:extLst>
          </p:cNvPr>
          <p:cNvSpPr/>
          <p:nvPr/>
        </p:nvSpPr>
        <p:spPr>
          <a:xfrm>
            <a:off x="4600802" y="5441466"/>
            <a:ext cx="621527" cy="197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18">
            <a:extLst>
              <a:ext uri="{FF2B5EF4-FFF2-40B4-BE49-F238E27FC236}">
                <a16:creationId xmlns:a16="http://schemas.microsoft.com/office/drawing/2014/main" id="{9F19822F-89DC-E0C9-53A8-C6BE713F4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574211"/>
              </p:ext>
            </p:extLst>
          </p:nvPr>
        </p:nvGraphicFramePr>
        <p:xfrm>
          <a:off x="6032674" y="1948120"/>
          <a:ext cx="5737544" cy="1013460"/>
        </p:xfrm>
        <a:graphic>
          <a:graphicData uri="http://schemas.openxmlformats.org/drawingml/2006/table">
            <a:tbl>
              <a:tblPr firstRow="1" bandRow="1"/>
              <a:tblGrid>
                <a:gridCol w="1688658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1120744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2928142">
                  <a:extLst>
                    <a:ext uri="{9D8B030D-6E8A-4147-A177-3AD203B41FA5}">
                      <a16:colId xmlns:a16="http://schemas.microsoft.com/office/drawing/2014/main" val="2124730381"/>
                    </a:ext>
                  </a:extLst>
                </a:gridCol>
              </a:tblGrid>
              <a:tr h="2347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Config Type</a:t>
                      </a:r>
                      <a:endParaRPr lang="ko-KR" altLang="en-US" sz="11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리소스</a:t>
                      </a:r>
                      <a:r>
                        <a:rPr lang="en-US" altLang="ko-KR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용량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용도 및 환경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22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Development Computer</a:t>
                      </a:r>
                      <a:endParaRPr lang="ko-KR" altLang="en-US" sz="105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최소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개인 개발</a:t>
                      </a:r>
                      <a:r>
                        <a:rPr lang="en-US" altLang="ko-KR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노트북</a:t>
                      </a:r>
                      <a:r>
                        <a:rPr lang="en-US" altLang="ko-KR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실습용</a:t>
                      </a:r>
                      <a:r>
                        <a:rPr lang="en-US" altLang="ko-KR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실습에 사용함</a:t>
                      </a:r>
                      <a:r>
                        <a:rPr lang="en-US" altLang="ko-KR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1050" b="1" kern="120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22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Server Computer</a:t>
                      </a:r>
                      <a:endParaRPr lang="ko-KR" altLang="en-US" sz="10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중간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웹 서버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+ DB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연동하여 쓰는 서버용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22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Dedicated Computer</a:t>
                      </a:r>
                      <a:endParaRPr lang="ko-KR" altLang="en-US" sz="10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최대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전용 서버 또는 고성능 운영용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28D0697-C5CB-A738-033E-8717EA1E985A}"/>
              </a:ext>
            </a:extLst>
          </p:cNvPr>
          <p:cNvSpPr/>
          <p:nvPr/>
        </p:nvSpPr>
        <p:spPr>
          <a:xfrm>
            <a:off x="6032673" y="1945329"/>
            <a:ext cx="5737545" cy="103717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B7FFF21-104E-947A-BFB4-85DCA66D8DA2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5619689" y="2454850"/>
            <a:ext cx="412985" cy="5407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E736FD-9BE3-A969-8129-0287A13F4D7B}"/>
              </a:ext>
            </a:extLst>
          </p:cNvPr>
          <p:cNvSpPr/>
          <p:nvPr/>
        </p:nvSpPr>
        <p:spPr>
          <a:xfrm>
            <a:off x="2386143" y="2896766"/>
            <a:ext cx="3233546" cy="197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8CAD22-4B6C-542C-91D0-FD266A789C24}"/>
              </a:ext>
            </a:extLst>
          </p:cNvPr>
          <p:cNvSpPr txBox="1"/>
          <p:nvPr/>
        </p:nvSpPr>
        <p:spPr>
          <a:xfrm>
            <a:off x="2275195" y="2021770"/>
            <a:ext cx="387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Development Computer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19499F-DE8F-B406-ACFD-B00CF48C571C}"/>
              </a:ext>
            </a:extLst>
          </p:cNvPr>
          <p:cNvSpPr/>
          <p:nvPr/>
        </p:nvSpPr>
        <p:spPr>
          <a:xfrm>
            <a:off x="2429700" y="3414930"/>
            <a:ext cx="3233546" cy="3273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8">
            <a:extLst>
              <a:ext uri="{FF2B5EF4-FFF2-40B4-BE49-F238E27FC236}">
                <a16:creationId xmlns:a16="http://schemas.microsoft.com/office/drawing/2014/main" id="{486FEA66-4EF9-23FF-A0E3-6E82F92FC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63050"/>
              </p:ext>
            </p:extLst>
          </p:nvPr>
        </p:nvGraphicFramePr>
        <p:xfrm>
          <a:off x="6032674" y="3344695"/>
          <a:ext cx="5737545" cy="2247900"/>
        </p:xfrm>
        <a:graphic>
          <a:graphicData uri="http://schemas.openxmlformats.org/drawingml/2006/table">
            <a:tbl>
              <a:tblPr firstRow="1" bandRow="1"/>
              <a:tblGrid>
                <a:gridCol w="1596891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2988297">
                  <a:extLst>
                    <a:ext uri="{9D8B030D-6E8A-4147-A177-3AD203B41FA5}">
                      <a16:colId xmlns:a16="http://schemas.microsoft.com/office/drawing/2014/main" val="2124730381"/>
                    </a:ext>
                  </a:extLst>
                </a:gridCol>
                <a:gridCol w="1152357">
                  <a:extLst>
                    <a:ext uri="{9D8B030D-6E8A-4147-A177-3AD203B41FA5}">
                      <a16:colId xmlns:a16="http://schemas.microsoft.com/office/drawing/2014/main" val="864612886"/>
                    </a:ext>
                  </a:extLst>
                </a:gridCol>
              </a:tblGrid>
              <a:tr h="2347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설정여부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TCP/IP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네트워크 연결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기본 포트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3306)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기본포트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(3306)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 아닐 시 컴퓨터에 다른 데이터베이스가 설치되어 있을 수 있음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기본으로 설정된 값 그대로 진행하면 됨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체크 및 확인</a:t>
                      </a:r>
                      <a:endParaRPr lang="en-US" altLang="ko-KR" sz="1050" kern="120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05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필수</a:t>
                      </a:r>
                      <a:endParaRPr lang="en-US" altLang="ko-KR" sz="1050" kern="120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X Protocol 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JSON/NoSQL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인터페이스용 포트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(33060)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확인 필수</a:t>
                      </a:r>
                      <a:endParaRPr lang="en-US" altLang="ko-KR" sz="1050" kern="120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Open Firewall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포트 열기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방화벽 설정 자동 적용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체크 필수</a:t>
                      </a:r>
                      <a:endParaRPr lang="en-US" altLang="ko-KR" sz="1050" kern="120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Named Pipe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Windows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로컬 통신 방식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보안성↑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성능↑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선택사항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744855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Shared Memory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동일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PC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내 고속 통신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(Windows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전용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선택사항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81950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Advanced Options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고급 튜닝 설정 보기 가능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선택사항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87287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451462-850D-E963-BEED-9AF4AB4CBF50}"/>
              </a:ext>
            </a:extLst>
          </p:cNvPr>
          <p:cNvSpPr/>
          <p:nvPr/>
        </p:nvSpPr>
        <p:spPr>
          <a:xfrm>
            <a:off x="6032673" y="3341904"/>
            <a:ext cx="5737545" cy="224790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4C3F4-98F3-B71E-9D91-AB68584A10D7}"/>
              </a:ext>
            </a:extLst>
          </p:cNvPr>
          <p:cNvSpPr txBox="1"/>
          <p:nvPr/>
        </p:nvSpPr>
        <p:spPr>
          <a:xfrm>
            <a:off x="2873302" y="3047624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우측 표를 확인 후 필수 요소 확인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4816022-089B-52EE-7E40-373BE49CE7E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663246" y="3578612"/>
            <a:ext cx="369428" cy="89003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3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45D6C-E3B4-9402-A71B-61ADBD22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49CB353-7722-DE04-D58E-30BB1522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D8E137-8C63-31D1-D68D-FC61F1FF1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73250-B36F-A993-7385-007B2047C53C}"/>
              </a:ext>
            </a:extLst>
          </p:cNvPr>
          <p:cNvSpPr txBox="1"/>
          <p:nvPr/>
        </p:nvSpPr>
        <p:spPr>
          <a:xfrm>
            <a:off x="747527" y="1341472"/>
            <a:ext cx="87437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Authentication Method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에서는 인증방식을 선택하는 단계임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일반적으로 강력한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SHA-256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기반 암호화방식 사용을 권장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EB05B9-BE68-8633-54F9-51EE9AA53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9" y="2252545"/>
            <a:ext cx="5023660" cy="3790115"/>
          </a:xfrm>
          <a:prstGeom prst="rect">
            <a:avLst/>
          </a:prstGeom>
        </p:spPr>
      </p:pic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C7EDC600-57EA-950A-0186-098CF66416A0}"/>
              </a:ext>
            </a:extLst>
          </p:cNvPr>
          <p:cNvSpPr/>
          <p:nvPr/>
        </p:nvSpPr>
        <p:spPr>
          <a:xfrm>
            <a:off x="6194841" y="5106484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547FC3-141E-03B0-006C-E1A2AA79AC3A}"/>
              </a:ext>
            </a:extLst>
          </p:cNvPr>
          <p:cNvSpPr/>
          <p:nvPr/>
        </p:nvSpPr>
        <p:spPr>
          <a:xfrm>
            <a:off x="4596804" y="5772547"/>
            <a:ext cx="621527" cy="197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8">
            <a:extLst>
              <a:ext uri="{FF2B5EF4-FFF2-40B4-BE49-F238E27FC236}">
                <a16:creationId xmlns:a16="http://schemas.microsoft.com/office/drawing/2014/main" id="{71DBF54D-3161-439D-FEAC-D7A9093D9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97690"/>
              </p:ext>
            </p:extLst>
          </p:nvPr>
        </p:nvGraphicFramePr>
        <p:xfrm>
          <a:off x="6113775" y="3429000"/>
          <a:ext cx="5737545" cy="2613660"/>
        </p:xfrm>
        <a:graphic>
          <a:graphicData uri="http://schemas.openxmlformats.org/drawingml/2006/table">
            <a:tbl>
              <a:tblPr firstRow="1" bandRow="1"/>
              <a:tblGrid>
                <a:gridCol w="1983390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886120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1319752">
                  <a:extLst>
                    <a:ext uri="{9D8B030D-6E8A-4147-A177-3AD203B41FA5}">
                      <a16:colId xmlns:a16="http://schemas.microsoft.com/office/drawing/2014/main" val="2124730381"/>
                    </a:ext>
                  </a:extLst>
                </a:gridCol>
                <a:gridCol w="1548283">
                  <a:extLst>
                    <a:ext uri="{9D8B030D-6E8A-4147-A177-3AD203B41FA5}">
                      <a16:colId xmlns:a16="http://schemas.microsoft.com/office/drawing/2014/main" val="3042380698"/>
                    </a:ext>
                  </a:extLst>
                </a:gridCol>
              </a:tblGrid>
              <a:tr h="2347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인증방식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보안성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호환성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사용 조건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22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Use Strong Password Encryption for Authentication (RECOMMENDED)</a:t>
                      </a:r>
                      <a:endParaRPr lang="ko-KR" altLang="en-US" sz="1050" kern="120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err="1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매우강함</a:t>
                      </a:r>
                      <a:endParaRPr lang="ko-KR" altLang="en-US" sz="105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최신 애플리케이션에 적합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8.0</a:t>
                      </a:r>
                      <a:r>
                        <a:rPr lang="ko-KR" altLang="en-US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용</a:t>
                      </a:r>
                      <a:br>
                        <a:rPr lang="en-US" altLang="ko-KR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ko-KR" altLang="en-US" sz="1050" b="1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드라이버 필요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22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Use Legacy Authentication Method (Retain MySQL 5.x Compatibility)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낮음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구방식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SHA-1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수준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구버전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시스템에 적합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5.X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호환</a:t>
                      </a:r>
                      <a:b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22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노란색 느낌표 부분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Use Strong Password Encryption for Authentication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방식을 선택할 때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만약 클라이언트 또는 애플리케이션이 구버전이면 접속에 실패할 수 있음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따라서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구버전일 경우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“Use Legacy Authentication Method”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방식을 사용해야 한다는 주의 문구임</a:t>
                      </a:r>
                      <a:endParaRPr lang="ko-KR" altLang="en-US" sz="10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0ADD61D-CAD6-5811-3371-D90AD0FDCB10}"/>
              </a:ext>
            </a:extLst>
          </p:cNvPr>
          <p:cNvSpPr/>
          <p:nvPr/>
        </p:nvSpPr>
        <p:spPr>
          <a:xfrm>
            <a:off x="6113774" y="3426209"/>
            <a:ext cx="5737545" cy="261366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C33FD-BD02-9FEC-299F-01A62A57AFDA}"/>
              </a:ext>
            </a:extLst>
          </p:cNvPr>
          <p:cNvSpPr txBox="1"/>
          <p:nvPr/>
        </p:nvSpPr>
        <p:spPr>
          <a:xfrm>
            <a:off x="1490570" y="290450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8707C-F9DE-9E49-E239-0CE41A9147DD}"/>
              </a:ext>
            </a:extLst>
          </p:cNvPr>
          <p:cNvSpPr txBox="1"/>
          <p:nvPr/>
        </p:nvSpPr>
        <p:spPr>
          <a:xfrm>
            <a:off x="4716433" y="541075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클릭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A9269B-F9BE-F98A-E970-EFB8BC6E55C8}"/>
              </a:ext>
            </a:extLst>
          </p:cNvPr>
          <p:cNvSpPr/>
          <p:nvPr/>
        </p:nvSpPr>
        <p:spPr>
          <a:xfrm>
            <a:off x="2406205" y="2878195"/>
            <a:ext cx="2551575" cy="17616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20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3EC09-739E-BD9E-9C30-C539CA61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9A6B2EB-07FA-343B-009F-02DDB43A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FE2D08-670B-8C49-8C49-E0CA83F06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05D88-3E88-A767-C844-83BCC07DC9CB}"/>
              </a:ext>
            </a:extLst>
          </p:cNvPr>
          <p:cNvSpPr txBox="1"/>
          <p:nvPr/>
        </p:nvSpPr>
        <p:spPr>
          <a:xfrm>
            <a:off x="747527" y="1341472"/>
            <a:ext cx="87437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Accounts and Roles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는 사용자 계정과 권한을 설정하는 단계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F82E1-274F-4C3C-2D64-61D6C6104A27}"/>
              </a:ext>
            </a:extLst>
          </p:cNvPr>
          <p:cNvSpPr/>
          <p:nvPr/>
        </p:nvSpPr>
        <p:spPr>
          <a:xfrm>
            <a:off x="4645889" y="5865200"/>
            <a:ext cx="621527" cy="197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45E57833-909E-2A0F-609E-47B2CAEEA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268360"/>
              </p:ext>
            </p:extLst>
          </p:nvPr>
        </p:nvGraphicFramePr>
        <p:xfrm>
          <a:off x="6605164" y="1890524"/>
          <a:ext cx="5295241" cy="2293620"/>
        </p:xfrm>
        <a:graphic>
          <a:graphicData uri="http://schemas.openxmlformats.org/drawingml/2006/table">
            <a:tbl>
              <a:tblPr firstRow="1" bandRow="1"/>
              <a:tblGrid>
                <a:gridCol w="1842484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3452757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</a:tblGrid>
              <a:tr h="2347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22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Root Account Password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의 최고 관리자계정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(root)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의 비밀번호를 설정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root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는 모든 권한을 가진 슈퍼유저로써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모든 데이터베이스에 접근가능한 권한을 가짐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비밀번호는 꼭 기억해야 하며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실습에서 사용하는 것이기 때문에 기억하기 쉬운 것으로 설정할 것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단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실제 기업 및 업무용으로 사용할 경우 반드시 어려운 암호를 설정할 것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22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Root Password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패스워드 설정 단계로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사용할 패스워드 입력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 kt1234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또는 원하는 비밀번호로 설정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Repeat Password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위에서 설정한 암호를 재 확인하는 부분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 kt1234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또는 입력했던 비밀번호를 다시 입력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06909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07DE3BB-3F8B-C0F3-6FAB-92CF74EE34A3}"/>
              </a:ext>
            </a:extLst>
          </p:cNvPr>
          <p:cNvSpPr/>
          <p:nvPr/>
        </p:nvSpPr>
        <p:spPr>
          <a:xfrm>
            <a:off x="6605165" y="1890524"/>
            <a:ext cx="5295240" cy="229362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05A6E-229F-B54E-3EDE-5C102C08E159}"/>
              </a:ext>
            </a:extLst>
          </p:cNvPr>
          <p:cNvSpPr txBox="1"/>
          <p:nvPr/>
        </p:nvSpPr>
        <p:spPr>
          <a:xfrm>
            <a:off x="1539655" y="299716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F76A-C5FB-464D-FD38-A2642C148300}"/>
              </a:ext>
            </a:extLst>
          </p:cNvPr>
          <p:cNvSpPr txBox="1"/>
          <p:nvPr/>
        </p:nvSpPr>
        <p:spPr>
          <a:xfrm>
            <a:off x="4765518" y="550340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클릭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885DAA-BB30-44BB-0BAB-E5B8ADCD492C}"/>
              </a:ext>
            </a:extLst>
          </p:cNvPr>
          <p:cNvSpPr/>
          <p:nvPr/>
        </p:nvSpPr>
        <p:spPr>
          <a:xfrm>
            <a:off x="2455290" y="2970848"/>
            <a:ext cx="2551575" cy="17616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BE0B55-D4F5-5AFA-0AD4-B5C7B533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14" y="1883221"/>
            <a:ext cx="5632294" cy="42493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9BEBB51-5606-1AAE-3224-F87F4BA37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905"/>
              </p:ext>
            </p:extLst>
          </p:nvPr>
        </p:nvGraphicFramePr>
        <p:xfrm>
          <a:off x="6613649" y="4384109"/>
          <a:ext cx="5295240" cy="1744980"/>
        </p:xfrm>
        <a:graphic>
          <a:graphicData uri="http://schemas.openxmlformats.org/drawingml/2006/table">
            <a:tbl>
              <a:tblPr firstRow="1" bandRow="1"/>
              <a:tblGrid>
                <a:gridCol w="1809687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3485553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</a:tblGrid>
              <a:tr h="2347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User Accounts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추가 사용자 계정 생성</a:t>
                      </a:r>
                      <a:endParaRPr lang="en-US" altLang="ko-KR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root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관리자 외 추가 사용자 계정을 생성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22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User Name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생성할 사용자 계정 이름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(ex: user1)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1257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Host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해당 계정이 접속할 수 있는 위치</a:t>
                      </a:r>
                      <a:endParaRPr lang="en-US" altLang="ko-KR" sz="10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</a:t>
                      </a:r>
                      <a:r>
                        <a:rPr lang="en-US" altLang="ko-KR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localhost, %, IP </a:t>
                      </a:r>
                      <a:r>
                        <a:rPr lang="ko-KR" altLang="en-US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주소 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User Role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사용자의 권한 수준</a:t>
                      </a:r>
                      <a:endParaRPr lang="en-US" altLang="ko-KR" sz="10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</a:t>
                      </a:r>
                      <a:r>
                        <a:rPr lang="en-US" altLang="ko-KR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</a:t>
                      </a:r>
                      <a:r>
                        <a:rPr lang="en-US" altLang="ko-KR" sz="105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ReadOnly</a:t>
                      </a:r>
                      <a:r>
                        <a:rPr lang="en-US" altLang="ko-KR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DB Admin, Custom </a:t>
                      </a:r>
                      <a:r>
                        <a:rPr lang="ko-KR" altLang="en-US" sz="10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76079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786082-5A0C-E3EE-E733-48CF63AA5967}"/>
              </a:ext>
            </a:extLst>
          </p:cNvPr>
          <p:cNvSpPr/>
          <p:nvPr/>
        </p:nvSpPr>
        <p:spPr>
          <a:xfrm>
            <a:off x="6605165" y="4384109"/>
            <a:ext cx="5295240" cy="174498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9C30CB-1A7B-20A9-FD0B-A04D9B61C8FA}"/>
              </a:ext>
            </a:extLst>
          </p:cNvPr>
          <p:cNvSpPr/>
          <p:nvPr/>
        </p:nvSpPr>
        <p:spPr>
          <a:xfrm>
            <a:off x="2607690" y="2566641"/>
            <a:ext cx="3520964" cy="94802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65515D-B31C-9760-6EE0-F6B32B6BDDBF}"/>
              </a:ext>
            </a:extLst>
          </p:cNvPr>
          <p:cNvSpPr/>
          <p:nvPr/>
        </p:nvSpPr>
        <p:spPr>
          <a:xfrm>
            <a:off x="2607690" y="4007870"/>
            <a:ext cx="3775488" cy="169381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0AD919A-61B6-BEB2-0B6B-7211EDF89381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6128654" y="3037334"/>
            <a:ext cx="476511" cy="331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B55E4B7-0FB7-679D-C0B9-8EA541D62327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6383178" y="4854775"/>
            <a:ext cx="221987" cy="40182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943688-128C-D852-B445-B22AA3003368}"/>
              </a:ext>
            </a:extLst>
          </p:cNvPr>
          <p:cNvSpPr/>
          <p:nvPr/>
        </p:nvSpPr>
        <p:spPr>
          <a:xfrm>
            <a:off x="5102331" y="5857364"/>
            <a:ext cx="587306" cy="20546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730D2-1166-9A57-BF3C-18370CAFA5F2}"/>
              </a:ext>
            </a:extLst>
          </p:cNvPr>
          <p:cNvSpPr txBox="1"/>
          <p:nvPr/>
        </p:nvSpPr>
        <p:spPr>
          <a:xfrm>
            <a:off x="4144891" y="2214747"/>
            <a:ext cx="208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Password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E179CC-ABF8-04A4-FCC7-4499B3D31C1B}"/>
              </a:ext>
            </a:extLst>
          </p:cNvPr>
          <p:cNvSpPr txBox="1"/>
          <p:nvPr/>
        </p:nvSpPr>
        <p:spPr>
          <a:xfrm>
            <a:off x="3236253" y="4721760"/>
            <a:ext cx="2444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추가 사용자 없을 시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 불필요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4455EC-B578-0120-CDEE-D05323FD86BF}"/>
              </a:ext>
            </a:extLst>
          </p:cNvPr>
          <p:cNvSpPr txBox="1"/>
          <p:nvPr/>
        </p:nvSpPr>
        <p:spPr>
          <a:xfrm>
            <a:off x="5134153" y="607833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클릭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22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71F26-D69D-A515-50D9-8569A571C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65750C-CA50-E405-65DF-26483D62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D1EFF3-170E-28B3-5F58-705C8403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BB7F2-7104-E65F-7E0F-2E26045FCE9C}"/>
              </a:ext>
            </a:extLst>
          </p:cNvPr>
          <p:cNvSpPr txBox="1"/>
          <p:nvPr/>
        </p:nvSpPr>
        <p:spPr>
          <a:xfrm>
            <a:off x="747527" y="1341472"/>
            <a:ext cx="100761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Windows Service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는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MySQL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을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Windows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서비스로 등록할지 여부 및 관련 설정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기본 설정 그대로 사용을 권장하며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, Windows Service Name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은 확인할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E10FF0-F3D2-4F10-B3CF-166545634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25" y="2175071"/>
            <a:ext cx="5740425" cy="43308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96F64-9EAB-09A0-B67D-6E4A339BC059}"/>
              </a:ext>
            </a:extLst>
          </p:cNvPr>
          <p:cNvSpPr txBox="1"/>
          <p:nvPr/>
        </p:nvSpPr>
        <p:spPr>
          <a:xfrm>
            <a:off x="5018151" y="588804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⑤ 클릭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54E8F89-F97A-D265-2079-F5DA266CC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80937"/>
              </p:ext>
            </p:extLst>
          </p:nvPr>
        </p:nvGraphicFramePr>
        <p:xfrm>
          <a:off x="6764681" y="2091679"/>
          <a:ext cx="5295240" cy="4373880"/>
        </p:xfrm>
        <a:graphic>
          <a:graphicData uri="http://schemas.openxmlformats.org/drawingml/2006/table">
            <a:tbl>
              <a:tblPr firstRow="1" bandRow="1"/>
              <a:tblGrid>
                <a:gridCol w="1091328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3356046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847866">
                  <a:extLst>
                    <a:ext uri="{9D8B030D-6E8A-4147-A177-3AD203B41FA5}">
                      <a16:colId xmlns:a16="http://schemas.microsoft.com/office/drawing/2014/main" val="3851601154"/>
                    </a:ext>
                  </a:extLst>
                </a:gridCol>
              </a:tblGrid>
              <a:tr h="2347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추천여부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Configure MySQL Server as a Windows Service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서버를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Windows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서비스로 등록할지 여부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체크 시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MySQL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 윈도우 부팅 시 자동으로 실행되도록 설정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일반적으로는 반드시 체크하는 것이 좋음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서비스로 등록하면 별도 명령 없이도 항상 백그라운드에서 실행되므로 편리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필수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Windows Service Name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 서비스의 이름을 지정하는 부분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기본값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: MySQL80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버전에 따라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MySQL57, MySQL80, MySQL84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등으로 자동 지정됨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동일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PC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에 여러 개의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인스턴스를 설치하는 경우 서로 다른 이름을 지정해야 충돌을 방지할 수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기본값</a:t>
                      </a:r>
                      <a:b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그대로</a:t>
                      </a:r>
                      <a:b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사용권장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Start the MySQL Server at System Startup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시스템 시작 시 자동으로 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MySQL 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실행</a:t>
                      </a:r>
                      <a:endParaRPr lang="en-US" altLang="ko-KR"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체크 시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윈도우가 시작될 때 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MySQL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도 자동으로 실행</a:t>
                      </a:r>
                      <a:endParaRPr lang="en-US" altLang="ko-KR"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/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운영 환경 모두에서 기본적으로 체크 권장</a:t>
                      </a:r>
                      <a:endParaRPr lang="en-US" altLang="ko-KR"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해제 시 직접 수동으로 시작해야 함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en-US" altLang="ko-KR" sz="9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services.msc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 명령어 사용 필요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).</a:t>
                      </a:r>
                      <a:endParaRPr lang="ko-KR" altLang="en-US"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  <a:tr h="167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Run Windows Service as...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 실행될 때 사용할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Windows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사용자 계정 설정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585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Standard System Account (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기본값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권장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MySQL 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서비스가 시스템 내부 계정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en-US" altLang="ko-KR" sz="9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LocalSystem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으로 실행됨</a:t>
                      </a:r>
                      <a:endParaRPr lang="en-US" altLang="ko-KR"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대부분의 사용 사례에 적합하며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권장 설정</a:t>
                      </a:r>
                      <a:endParaRPr lang="en-US" altLang="ko-KR"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별도의 사용자 권한 설정이 필요 없음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420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Custom User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직접 지정한 윈도우 사용자 계정으로 실행</a:t>
                      </a:r>
                      <a:endParaRPr lang="en-US" altLang="ko-KR"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고급 설정용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보안 정책 분리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접근 권한 제어가 필요한 경우 사용</a:t>
                      </a:r>
                      <a:endParaRPr lang="en-US" altLang="ko-KR"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예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특정 경로 접근 권한만 부여된 제한 사용자로 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실행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고급 환경 사용시</a:t>
                      </a:r>
                      <a:b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</a:b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76079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77DACF2-CBA5-A0D0-F99C-F228FBAF3FEC}"/>
              </a:ext>
            </a:extLst>
          </p:cNvPr>
          <p:cNvSpPr/>
          <p:nvPr/>
        </p:nvSpPr>
        <p:spPr>
          <a:xfrm>
            <a:off x="2454555" y="2879472"/>
            <a:ext cx="2168164" cy="19260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9A58D7-C52B-42A8-8659-4137FE79167C}"/>
              </a:ext>
            </a:extLst>
          </p:cNvPr>
          <p:cNvSpPr/>
          <p:nvPr/>
        </p:nvSpPr>
        <p:spPr>
          <a:xfrm>
            <a:off x="2687162" y="3858784"/>
            <a:ext cx="1841410" cy="19260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285E8FE-AE57-12D9-6F8C-7C8D80CF28A8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>
            <a:off x="6120434" y="3919182"/>
            <a:ext cx="644248" cy="36662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9E9BB6-FD03-91A6-D8B8-E8A5E346FE65}"/>
              </a:ext>
            </a:extLst>
          </p:cNvPr>
          <p:cNvSpPr txBox="1"/>
          <p:nvPr/>
        </p:nvSpPr>
        <p:spPr>
          <a:xfrm>
            <a:off x="3630938" y="2518602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체크 확인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CCF020-0530-FCE8-94FD-5B4DD712D1C2}"/>
              </a:ext>
            </a:extLst>
          </p:cNvPr>
          <p:cNvSpPr/>
          <p:nvPr/>
        </p:nvSpPr>
        <p:spPr>
          <a:xfrm>
            <a:off x="6764682" y="2065661"/>
            <a:ext cx="5295240" cy="444029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EF635-8913-2D22-93B6-0DB3DF87CED8}"/>
              </a:ext>
            </a:extLst>
          </p:cNvPr>
          <p:cNvSpPr/>
          <p:nvPr/>
        </p:nvSpPr>
        <p:spPr>
          <a:xfrm>
            <a:off x="3546976" y="3651521"/>
            <a:ext cx="1471175" cy="19260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097AC2-1E95-2E0A-B221-970EF98AA455}"/>
              </a:ext>
            </a:extLst>
          </p:cNvPr>
          <p:cNvSpPr/>
          <p:nvPr/>
        </p:nvSpPr>
        <p:spPr>
          <a:xfrm>
            <a:off x="2687162" y="4596407"/>
            <a:ext cx="1237974" cy="19260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9DBB4-1BCB-FD55-AA25-1024BC7F7D72}"/>
              </a:ext>
            </a:extLst>
          </p:cNvPr>
          <p:cNvSpPr txBox="1"/>
          <p:nvPr/>
        </p:nvSpPr>
        <p:spPr>
          <a:xfrm>
            <a:off x="4343633" y="3354136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Name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429487-540C-5938-4779-87D713918649}"/>
              </a:ext>
            </a:extLst>
          </p:cNvPr>
          <p:cNvSpPr txBox="1"/>
          <p:nvPr/>
        </p:nvSpPr>
        <p:spPr>
          <a:xfrm>
            <a:off x="4050151" y="402085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체크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BDEA70-9015-6C66-8A38-88E3E02D01DC}"/>
              </a:ext>
            </a:extLst>
          </p:cNvPr>
          <p:cNvSpPr txBox="1"/>
          <p:nvPr/>
        </p:nvSpPr>
        <p:spPr>
          <a:xfrm>
            <a:off x="3925136" y="45300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체크 확인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18DA73-F285-4E81-0958-3EAE72F3DB92}"/>
              </a:ext>
            </a:extLst>
          </p:cNvPr>
          <p:cNvSpPr/>
          <p:nvPr/>
        </p:nvSpPr>
        <p:spPr>
          <a:xfrm>
            <a:off x="5095095" y="6230534"/>
            <a:ext cx="611707" cy="17610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0827B4-C376-6497-0010-10A6603622D3}"/>
              </a:ext>
            </a:extLst>
          </p:cNvPr>
          <p:cNvSpPr/>
          <p:nvPr/>
        </p:nvSpPr>
        <p:spPr>
          <a:xfrm>
            <a:off x="2360407" y="2474305"/>
            <a:ext cx="3760027" cy="288975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461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5B3AE-8BCB-3891-F5B2-90EC0C3A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95443BA-8F1B-7F6D-7702-8C759660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4C5AC0-7369-6913-39DE-5CA9ADFC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E07E5-2819-58CE-D6A6-EEA2EB0832C7}"/>
              </a:ext>
            </a:extLst>
          </p:cNvPr>
          <p:cNvSpPr txBox="1"/>
          <p:nvPr/>
        </p:nvSpPr>
        <p:spPr>
          <a:xfrm>
            <a:off x="747527" y="1341472"/>
            <a:ext cx="1124900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Server File Permissions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는 서버 데이터 폴더의 파일 접근 권한을 설정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“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C:\ProgramData\MySQL\MySQL Server 8.0\Data”</a:t>
            </a:r>
          </a:p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MySQL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의 실제 데이터 저장위치를 나타내며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어떤 사용자에게 접근권한을 </a:t>
            </a:r>
            <a:r>
              <a:rPr lang="ko-KR" altLang="en-US" sz="2200" dirty="0" err="1">
                <a:solidFill>
                  <a:srgbClr val="30AEAA"/>
                </a:solidFill>
                <a:ea typeface="나눔스퀘어 ExtraBold" panose="020B0600000101010101" pitchFamily="50" charset="-127"/>
              </a:rPr>
              <a:t>줄것인지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 설정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F8F9FA7-D342-A12D-5DC7-7EC1BBB25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30677"/>
              </p:ext>
            </p:extLst>
          </p:nvPr>
        </p:nvGraphicFramePr>
        <p:xfrm>
          <a:off x="6443504" y="3702204"/>
          <a:ext cx="5295240" cy="2590800"/>
        </p:xfrm>
        <a:graphic>
          <a:graphicData uri="http://schemas.openxmlformats.org/drawingml/2006/table">
            <a:tbl>
              <a:tblPr firstRow="1" bandRow="1"/>
              <a:tblGrid>
                <a:gridCol w="1091328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3356046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847866">
                  <a:extLst>
                    <a:ext uri="{9D8B030D-6E8A-4147-A177-3AD203B41FA5}">
                      <a16:colId xmlns:a16="http://schemas.microsoft.com/office/drawing/2014/main" val="3851601154"/>
                    </a:ext>
                  </a:extLst>
                </a:gridCol>
              </a:tblGrid>
              <a:tr h="2347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추천여부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220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을 실행하는 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Windows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서비스 계정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: NT AUTHORITY\SYSTEM)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과</a:t>
                      </a:r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Administrators </a:t>
                      </a: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그룹에 전체 권한을 부여</a:t>
                      </a:r>
                      <a:endParaRPr lang="en-US" altLang="ko-KR" sz="900" kern="120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다른 사용자들은 접근 불가하게 설정되어 보안성이 높아짐</a:t>
                      </a:r>
                      <a:endParaRPr lang="en-US" altLang="ko-KR" sz="900" kern="1200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가장 일반적이고 권장되는 설정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900" kern="1200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전체 권한을 부여하기 전에 접근 권한을 직접 설정하고 싶은 경우 선택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설치 이후 특정 사용자에게 읽기 전용 권한만 부여하거나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다른 경로를 보호하고 싶은 경우 사용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고급 사용자나 보안 정책이 엄격한 환경에서만 선택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권장하지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않음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③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MySQL 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설치 프로그램이 권한 설정을 하지 않고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사용자가 직접 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Windows 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탐색기 또는 </a:t>
                      </a:r>
                      <a:r>
                        <a:rPr lang="en-US" altLang="ko-KR" sz="9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icacls</a:t>
                      </a:r>
                      <a:r>
                        <a:rPr lang="en-US" altLang="ko-KR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명령어 등을 통해 수동으로 권한 설정</a:t>
                      </a:r>
                      <a:endParaRPr lang="en-US" altLang="ko-KR"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 설정은 실수 시 보안 취약점이 생길 수 있으므로 경험자만 사용하는 것을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권장하지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않음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70EFA4B-78A9-FF98-7068-583B7EC2A9C1}"/>
              </a:ext>
            </a:extLst>
          </p:cNvPr>
          <p:cNvSpPr/>
          <p:nvPr/>
        </p:nvSpPr>
        <p:spPr>
          <a:xfrm>
            <a:off x="6433975" y="3679733"/>
            <a:ext cx="5295240" cy="259080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473EF5-B41D-CB26-B745-D79A2233D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9" y="2449468"/>
            <a:ext cx="5200652" cy="39236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43943C-11F8-6738-C1E2-51E049605224}"/>
              </a:ext>
            </a:extLst>
          </p:cNvPr>
          <p:cNvSpPr/>
          <p:nvPr/>
        </p:nvSpPr>
        <p:spPr>
          <a:xfrm>
            <a:off x="2463857" y="3716485"/>
            <a:ext cx="3134856" cy="31938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C28BB-B2FA-51AC-3916-E34E2FC2A57F}"/>
              </a:ext>
            </a:extLst>
          </p:cNvPr>
          <p:cNvSpPr txBox="1"/>
          <p:nvPr/>
        </p:nvSpPr>
        <p:spPr>
          <a:xfrm>
            <a:off x="2148696" y="37046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DACB83-6303-4B76-B4B2-DFB5443B2AFA}"/>
              </a:ext>
            </a:extLst>
          </p:cNvPr>
          <p:cNvSpPr/>
          <p:nvPr/>
        </p:nvSpPr>
        <p:spPr>
          <a:xfrm>
            <a:off x="2463857" y="4068833"/>
            <a:ext cx="2126188" cy="19260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FCAD78-A140-3274-AFDD-9D8CF6C9AC62}"/>
              </a:ext>
            </a:extLst>
          </p:cNvPr>
          <p:cNvSpPr/>
          <p:nvPr/>
        </p:nvSpPr>
        <p:spPr>
          <a:xfrm>
            <a:off x="4732406" y="6112193"/>
            <a:ext cx="630637" cy="18081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A37D4-4027-B730-CE08-4286243C2BA1}"/>
              </a:ext>
            </a:extLst>
          </p:cNvPr>
          <p:cNvSpPr txBox="1"/>
          <p:nvPr/>
        </p:nvSpPr>
        <p:spPr>
          <a:xfrm>
            <a:off x="4814574" y="580425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클릭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AB8A4F-7CBD-272B-875A-D57F201EC03F}"/>
              </a:ext>
            </a:extLst>
          </p:cNvPr>
          <p:cNvSpPr/>
          <p:nvPr/>
        </p:nvSpPr>
        <p:spPr>
          <a:xfrm>
            <a:off x="2463856" y="4289047"/>
            <a:ext cx="2423233" cy="19260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00A89-D2FA-F0D7-5632-48747AA1EC6A}"/>
              </a:ext>
            </a:extLst>
          </p:cNvPr>
          <p:cNvSpPr txBox="1"/>
          <p:nvPr/>
        </p:nvSpPr>
        <p:spPr>
          <a:xfrm>
            <a:off x="2148696" y="39824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04E3D-B094-F0DF-016D-9D52105104F8}"/>
              </a:ext>
            </a:extLst>
          </p:cNvPr>
          <p:cNvSpPr txBox="1"/>
          <p:nvPr/>
        </p:nvSpPr>
        <p:spPr>
          <a:xfrm>
            <a:off x="2148696" y="420010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</a:t>
            </a:r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9CC608B9-41D1-906A-FD77-F9B08C0CF17F}"/>
              </a:ext>
            </a:extLst>
          </p:cNvPr>
          <p:cNvSpPr/>
          <p:nvPr/>
        </p:nvSpPr>
        <p:spPr>
          <a:xfrm>
            <a:off x="5781411" y="3657262"/>
            <a:ext cx="132463" cy="9121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A10C656-3B2A-7FEE-9773-DDFA725F7CB0}"/>
              </a:ext>
            </a:extLst>
          </p:cNvPr>
          <p:cNvCxnSpPr>
            <a:cxnSpLocks/>
            <a:stCxn id="16" idx="1"/>
            <a:endCxn id="5" idx="1"/>
          </p:cNvCxnSpPr>
          <p:nvPr/>
        </p:nvCxnSpPr>
        <p:spPr>
          <a:xfrm rot="10800000" flipH="1" flipV="1">
            <a:off x="5913874" y="4113348"/>
            <a:ext cx="529630" cy="884255"/>
          </a:xfrm>
          <a:prstGeom prst="bentConnector3">
            <a:avLst>
              <a:gd name="adj1" fmla="val 58199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732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CC8DB-F1C2-E41B-420B-A43377EB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0145BB0-2656-AF89-C873-5B587601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B21549-DEB6-04DE-84D1-0A7AA3B54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656F13-63F7-4DFB-3AE4-A4C118ACF9CF}"/>
              </a:ext>
            </a:extLst>
          </p:cNvPr>
          <p:cNvSpPr txBox="1"/>
          <p:nvPr/>
        </p:nvSpPr>
        <p:spPr>
          <a:xfrm>
            <a:off x="747527" y="1341472"/>
            <a:ext cx="112490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Apply Configuration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은 지금까지 설정한 환경을 적용하는 단계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이 단계가 성공적으로 완료되면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MySQL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서버가 완전히 설치되었다는 의미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05383D-B3AF-C687-798A-70DA805AF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50" y="2297349"/>
            <a:ext cx="5470634" cy="41273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70146-80F1-0F38-717E-12BF07BFB60C}"/>
              </a:ext>
            </a:extLst>
          </p:cNvPr>
          <p:cNvSpPr/>
          <p:nvPr/>
        </p:nvSpPr>
        <p:spPr>
          <a:xfrm>
            <a:off x="4563643" y="6177026"/>
            <a:ext cx="630637" cy="18081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0C7C8-4D19-F576-4C25-B2DD45ADB9A5}"/>
              </a:ext>
            </a:extLst>
          </p:cNvPr>
          <p:cNvSpPr txBox="1"/>
          <p:nvPr/>
        </p:nvSpPr>
        <p:spPr>
          <a:xfrm>
            <a:off x="4645811" y="586908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220237-E2F0-6C72-F79B-798BF41E4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896" y="2297350"/>
            <a:ext cx="5470634" cy="4127336"/>
          </a:xfrm>
          <a:prstGeom prst="rect">
            <a:avLst/>
          </a:prstGeom>
        </p:spPr>
      </p:pic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C8DC0A0B-EF26-F2B2-C6A1-2928F5F7D153}"/>
              </a:ext>
            </a:extLst>
          </p:cNvPr>
          <p:cNvSpPr/>
          <p:nvPr/>
        </p:nvSpPr>
        <p:spPr>
          <a:xfrm>
            <a:off x="5994637" y="4067491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325BBD-2B77-9E8E-4D66-CD7250C12F46}"/>
              </a:ext>
            </a:extLst>
          </p:cNvPr>
          <p:cNvSpPr/>
          <p:nvPr/>
        </p:nvSpPr>
        <p:spPr>
          <a:xfrm>
            <a:off x="8417010" y="3239202"/>
            <a:ext cx="229915" cy="158219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8D794-BC97-F392-3654-CA2EAB70189A}"/>
              </a:ext>
            </a:extLst>
          </p:cNvPr>
          <p:cNvSpPr/>
          <p:nvPr/>
        </p:nvSpPr>
        <p:spPr>
          <a:xfrm>
            <a:off x="11265419" y="6112871"/>
            <a:ext cx="680887" cy="26381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68CE0-9BC1-A2E5-7F04-1DE2327C1D16}"/>
              </a:ext>
            </a:extLst>
          </p:cNvPr>
          <p:cNvSpPr txBox="1"/>
          <p:nvPr/>
        </p:nvSpPr>
        <p:spPr>
          <a:xfrm>
            <a:off x="8621658" y="4737865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각 항목별 녹색 체크가</a:t>
            </a:r>
            <a:b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모두 뜰 경우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완전한 설치가 된 것임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AD616-CD2B-F1E1-205E-AABB6DC3BAD5}"/>
              </a:ext>
            </a:extLst>
          </p:cNvPr>
          <p:cNvSpPr txBox="1"/>
          <p:nvPr/>
        </p:nvSpPr>
        <p:spPr>
          <a:xfrm>
            <a:off x="11030671" y="579288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클릭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640B4EE-14A2-C644-A58F-B790CF7400E8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5516969" y="3429484"/>
            <a:ext cx="2290346" cy="3566360"/>
          </a:xfrm>
          <a:prstGeom prst="bentConnector4">
            <a:avLst>
              <a:gd name="adj1" fmla="val -9981"/>
              <a:gd name="adj2" fmla="val 91955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64620C3-2DD2-863A-70CD-2FDEDDF35C44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rot="16200000" flipH="1">
            <a:off x="9187003" y="4166364"/>
            <a:ext cx="1423381" cy="2733451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83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B2FA8-4BB7-BE1C-5A58-6B79C564C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418684B-C539-D64B-28C3-B38E0DEF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0FEC60-A6DB-C412-6CB2-BEAE6955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8FA22-5159-7639-BD58-2B2EF5EC4090}"/>
              </a:ext>
            </a:extLst>
          </p:cNvPr>
          <p:cNvSpPr txBox="1"/>
          <p:nvPr/>
        </p:nvSpPr>
        <p:spPr>
          <a:xfrm>
            <a:off x="747527" y="1341472"/>
            <a:ext cx="112490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Apply Configuration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단계에서 각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Step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별 오류 가능성 및 대응 방법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해당 오류 원인은 다양하게 나올 수 있기 때문에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필요 시 검색하여 해결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46C198D-6273-EE02-96DE-B7D6EBE16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009903"/>
              </p:ext>
            </p:extLst>
          </p:nvPr>
        </p:nvGraphicFramePr>
        <p:xfrm>
          <a:off x="818009" y="2194041"/>
          <a:ext cx="10735147" cy="4250551"/>
        </p:xfrm>
        <a:graphic>
          <a:graphicData uri="http://schemas.openxmlformats.org/drawingml/2006/table">
            <a:tbl>
              <a:tblPr firstRow="1" bandRow="1"/>
              <a:tblGrid>
                <a:gridCol w="2596736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2356701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2408448">
                  <a:extLst>
                    <a:ext uri="{9D8B030D-6E8A-4147-A177-3AD203B41FA5}">
                      <a16:colId xmlns:a16="http://schemas.microsoft.com/office/drawing/2014/main" val="1054293641"/>
                    </a:ext>
                  </a:extLst>
                </a:gridCol>
                <a:gridCol w="3373262">
                  <a:extLst>
                    <a:ext uri="{9D8B030D-6E8A-4147-A177-3AD203B41FA5}">
                      <a16:colId xmlns:a16="http://schemas.microsoft.com/office/drawing/2014/main" val="3851601154"/>
                    </a:ext>
                  </a:extLst>
                </a:gridCol>
              </a:tblGrid>
              <a:tr h="3129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단계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설명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오류 원인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해결 방법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443308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1. Writing configuration file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my.ini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같은 설정 파일 생성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권한 부족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디스크 쓰기 오류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관리자 권한으로 설치 실행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디스크 공간 확인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443308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2. Updating Windows Firewall rules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포트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(3306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방화벽 허용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Windows Defender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차단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그룹 정책 제한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수동으로 방화벽 예외 추가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en-US" altLang="ko-KR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wf.msc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에서 규칙 확인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443308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3. Adjusting Windows service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을 서비스로 등록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기존에 동일한 서비스 이름 존재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권한 문제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서비스 이름 변경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(MySQL80 → MySQL81)</a:t>
                      </a:r>
                      <a:b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en-US" altLang="ko-KR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services.msc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에서 기존 서비스 제거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  <a:tr h="638892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4. Initializing database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시스템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초기화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파일 권한 문제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경로에 한글 포함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디스크 부족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폴더 권한 확인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(C:\</a:t>
                      </a:r>
                      <a:r>
                        <a:rPr lang="en-US" altLang="ko-KR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ProgramData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\MySQL)</a:t>
                      </a:r>
                      <a:b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설치 경로에 특수문자 피하기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585784"/>
                  </a:ext>
                </a:extLst>
              </a:tr>
              <a:tr h="443308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5. Updating permissions for data folder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데이터 폴더 접근 제한 설정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권한 충돌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파일이 잠겨 있음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다른 사용자가 파일 사용 중인지 확인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수동으로 권한 부여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icacls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활용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420403"/>
                  </a:ext>
                </a:extLst>
              </a:tr>
              <a:tr h="638892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6. Starting the server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서비스 실행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포트 충돌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(3306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사용 중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b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설정 파일 오류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비정상 중복 실행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netstat -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ano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 포트 확인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taskkill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/F /IM mysqld.exe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 중복 종료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760798"/>
                  </a:ext>
                </a:extLst>
              </a:tr>
              <a:tr h="443308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7. Applying security settings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루트 비밀번호</a:t>
                      </a:r>
                      <a:r>
                        <a:rPr lang="en-US" altLang="ko-KR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인증 방식 적용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비밀번호 정책 위반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설정과 버전 호환성 문제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복잡한 비밀번호 사용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인증 방식 </a:t>
                      </a:r>
                      <a:r>
                        <a:rPr lang="ko-KR" altLang="en-US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재선택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(SHA256 ↔ Legacy)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86953"/>
                  </a:ext>
                </a:extLst>
              </a:tr>
              <a:tr h="443308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8. Updating the Start menu link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시작 메뉴에 아이콘 등록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권한 문제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설치 중간 취소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관리자 권한으로 설치 재시도</a:t>
                      </a:r>
                      <a:b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수동으로 바로가기 생성 가능</a:t>
                      </a:r>
                    </a:p>
                  </a:txBody>
                  <a:tcPr marL="42660" marR="42660" marT="21330" marB="213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5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4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F8BED-E08A-D6FE-048C-C5CF8986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62A7D19-C3C4-9D9E-AB65-084FE0DE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91E62D-B39A-C2D3-FE21-4BE246BB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43FF3-19AF-54AB-768B-4117E29F268B}"/>
              </a:ext>
            </a:extLst>
          </p:cNvPr>
          <p:cNvSpPr txBox="1"/>
          <p:nvPr/>
        </p:nvSpPr>
        <p:spPr>
          <a:xfrm>
            <a:off x="747527" y="1341472"/>
            <a:ext cx="1124900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Apply Configuration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단계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Log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탭을 활용한 분석 방법</a:t>
            </a:r>
          </a:p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Apply Configuration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화면 오른쪽 상단의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[Log]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탭 클릭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설치 진행 중의 모든 작업 로그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성공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실패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가 실시간으로 출력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오류 발생 시에는 로그에 빨간색 실패 메시지 또는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Exception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내용이 표시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로그 분석 절차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: Log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탭 열기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가장 아래로 스크롤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-&gt;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실패 지점 확인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(Failed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또는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Error) -&gt;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추가원인 정보 탐색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(Exception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또는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Details)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AB9851-7AC8-EAE6-1B19-A8738E03A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621410"/>
              </p:ext>
            </p:extLst>
          </p:nvPr>
        </p:nvGraphicFramePr>
        <p:xfrm>
          <a:off x="840858" y="3464018"/>
          <a:ext cx="4539804" cy="2796540"/>
        </p:xfrm>
        <a:graphic>
          <a:graphicData uri="http://schemas.openxmlformats.org/drawingml/2006/table">
            <a:tbl>
              <a:tblPr firstRow="1" bandRow="1"/>
              <a:tblGrid>
                <a:gridCol w="2145395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2394409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</a:tblGrid>
              <a:tr h="2257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키워드 또는 메시지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186260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Executing...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작업이 실행 중임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186260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Success or Done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작업이 정상적으로 완료됨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186260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Error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일반적인 오류 발생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  <a:tr h="250978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Access Denied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파일 또는 폴더에 대한 권한 문제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585784"/>
                  </a:ext>
                </a:extLst>
              </a:tr>
              <a:tr h="304790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Port already in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지정한 포트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: 3306)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가 이미 다른 프로세스에 의해 사용 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420403"/>
                  </a:ext>
                </a:extLst>
              </a:tr>
              <a:tr h="250978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Failed to start service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서비스를 실행하지 못함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760798"/>
                  </a:ext>
                </a:extLst>
              </a:tr>
              <a:tr h="304790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Can't connect to MySQL server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자체에 접속 실패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설정 또는 인증 문제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86953"/>
                  </a:ext>
                </a:extLst>
              </a:tr>
              <a:tr h="304790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Exception: </a:t>
                      </a:r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또는 </a:t>
                      </a:r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Stack trace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코드 레벨에서 예외 발생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–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중요 로그 분석 지점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5888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661AF38-C873-42A6-6AFD-A6F906DB3B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924" t="10293" r="37849" b="77662"/>
          <a:stretch/>
        </p:blipFill>
        <p:spPr>
          <a:xfrm>
            <a:off x="7867590" y="1341472"/>
            <a:ext cx="2337847" cy="680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49CB21-A654-63E5-BF65-9ABE28415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340601"/>
              </p:ext>
            </p:extLst>
          </p:nvPr>
        </p:nvGraphicFramePr>
        <p:xfrm>
          <a:off x="5715260" y="3468427"/>
          <a:ext cx="5646139" cy="2635351"/>
        </p:xfrm>
        <a:graphic>
          <a:graphicData uri="http://schemas.openxmlformats.org/drawingml/2006/table">
            <a:tbl>
              <a:tblPr firstRow="1" bandRow="1"/>
              <a:tblGrid>
                <a:gridCol w="1991546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1807453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1847140">
                  <a:extLst>
                    <a:ext uri="{9D8B030D-6E8A-4147-A177-3AD203B41FA5}">
                      <a16:colId xmlns:a16="http://schemas.microsoft.com/office/drawing/2014/main" val="1054293641"/>
                    </a:ext>
                  </a:extLst>
                </a:gridCol>
              </a:tblGrid>
              <a:tr h="2569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로그 메시지 예시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해석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해결 방법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469273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Port 3306 is already in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포트 충돌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포트를 </a:t>
                      </a:r>
                      <a:r>
                        <a:rPr lang="en-US" altLang="ko-KR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3307 </a:t>
                      </a:r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등으로 변경하거나</a:t>
                      </a:r>
                      <a:r>
                        <a:rPr lang="en-US" altLang="ko-KR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netstat -ano</a:t>
                      </a:r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 사용 중인 프로세스 확인 후 종료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364012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Access is denied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파일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폴더 쓰기 권한 없음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관리자 권한으로 설치 재시도 또는 권한 수동 조정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364012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Failed to start service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서비스 실행 실패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서비스 이름 중복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포트 충돌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설정 파일 오류일 수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  <a:tr h="524611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The service already exists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서비스 등록 실패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기존 서비스 제거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sc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delete MySQL80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등 사용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585784"/>
                  </a:ext>
                </a:extLst>
              </a:tr>
              <a:tr h="364012"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initialization failed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05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초기화 실패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경로 문제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권한 문제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디스크 부족 가능성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4204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3DBF06-CABC-82DE-61C7-E4FE9C5F646C}"/>
              </a:ext>
            </a:extLst>
          </p:cNvPr>
          <p:cNvSpPr txBox="1"/>
          <p:nvPr/>
        </p:nvSpPr>
        <p:spPr>
          <a:xfrm>
            <a:off x="2082797" y="6208473"/>
            <a:ext cx="21456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로그에서 자주 보는 키워드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A5AAB-ECA8-B9B0-C817-098F41A30E6D}"/>
              </a:ext>
            </a:extLst>
          </p:cNvPr>
          <p:cNvSpPr txBox="1"/>
          <p:nvPr/>
        </p:nvSpPr>
        <p:spPr>
          <a:xfrm>
            <a:off x="7054524" y="6208473"/>
            <a:ext cx="33795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자주 발생하는 로그 예시 및 해결 가이드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251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E7E2-5258-74C9-191F-FC3ABC04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4CE432-3DC2-1972-02DA-AD726265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683CC-CCDC-8926-3C5A-54FF0545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20F9E-7529-6EF6-5BF4-12F66D0321C0}"/>
              </a:ext>
            </a:extLst>
          </p:cNvPr>
          <p:cNvSpPr txBox="1"/>
          <p:nvPr/>
        </p:nvSpPr>
        <p:spPr>
          <a:xfrm>
            <a:off x="747527" y="1341472"/>
            <a:ext cx="1124900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Product Configuration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단계로 다시 돌아와서 “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Samples and Examples”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를 설정</a:t>
            </a:r>
          </a:p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Connect to serve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창에서 설정할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sample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서버 선택 후</a:t>
            </a:r>
            <a:b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</a:b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root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계정의 비밀번호 확인</a:t>
            </a:r>
          </a:p>
        </p:txBody>
      </p:sp>
      <p:sp>
        <p:nvSpPr>
          <p:cNvPr id="5" name="화살표: 줄무늬가 있는 오른쪽 4">
            <a:extLst>
              <a:ext uri="{FF2B5EF4-FFF2-40B4-BE49-F238E27FC236}">
                <a16:creationId xmlns:a16="http://schemas.microsoft.com/office/drawing/2014/main" id="{961D4B6D-D51D-DE4C-F97D-381480559B9A}"/>
              </a:ext>
            </a:extLst>
          </p:cNvPr>
          <p:cNvSpPr/>
          <p:nvPr/>
        </p:nvSpPr>
        <p:spPr>
          <a:xfrm>
            <a:off x="5963811" y="4077432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248962-8102-E2E8-C7F8-7A7AF499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8" y="2936553"/>
            <a:ext cx="4718857" cy="3560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214C2F-3287-812E-9B79-D9C98A743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177" y="2493486"/>
            <a:ext cx="4727268" cy="35665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1C7B65-EF99-900A-5B42-3E5761D83C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909" t="24917" r="5206" b="18088"/>
          <a:stretch/>
        </p:blipFill>
        <p:spPr>
          <a:xfrm>
            <a:off x="8710030" y="2126084"/>
            <a:ext cx="3111181" cy="20940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012F9D-EB5E-5A5F-FAD7-23E1CC429A9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720" t="25070" r="3933" b="17598"/>
          <a:stretch/>
        </p:blipFill>
        <p:spPr>
          <a:xfrm>
            <a:off x="8710031" y="4370958"/>
            <a:ext cx="3111181" cy="20913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66FAC7-40B4-838E-EFBC-D1985163E8CF}"/>
              </a:ext>
            </a:extLst>
          </p:cNvPr>
          <p:cNvSpPr/>
          <p:nvPr/>
        </p:nvSpPr>
        <p:spPr>
          <a:xfrm>
            <a:off x="3661351" y="6248430"/>
            <a:ext cx="630637" cy="18081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54D81-9060-A2B5-0E2F-77A5B9A44960}"/>
              </a:ext>
            </a:extLst>
          </p:cNvPr>
          <p:cNvSpPr txBox="1"/>
          <p:nvPr/>
        </p:nvSpPr>
        <p:spPr>
          <a:xfrm>
            <a:off x="2753246" y="615416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DC2C78-4CF5-E707-CE43-500F41CCBD01}"/>
              </a:ext>
            </a:extLst>
          </p:cNvPr>
          <p:cNvSpPr/>
          <p:nvPr/>
        </p:nvSpPr>
        <p:spPr>
          <a:xfrm>
            <a:off x="10794274" y="4549523"/>
            <a:ext cx="734707" cy="18755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BC1A4E9-4314-9F32-0D5C-164229FFF1CC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3240616" y="4387635"/>
            <a:ext cx="2583342" cy="1111234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E38D10-90D2-D35C-FB19-D94A04B88A22}"/>
              </a:ext>
            </a:extLst>
          </p:cNvPr>
          <p:cNvSpPr/>
          <p:nvPr/>
        </p:nvSpPr>
        <p:spPr>
          <a:xfrm>
            <a:off x="5087904" y="3585557"/>
            <a:ext cx="2528954" cy="13204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AA337-0DD2-046A-65B3-9D24ED627230}"/>
              </a:ext>
            </a:extLst>
          </p:cNvPr>
          <p:cNvSpPr/>
          <p:nvPr/>
        </p:nvSpPr>
        <p:spPr>
          <a:xfrm>
            <a:off x="5515809" y="5024310"/>
            <a:ext cx="1111234" cy="19352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3134B88-17F8-93DE-125B-27A81DABBB0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>
            <a:off x="5558552" y="4230480"/>
            <a:ext cx="1306705" cy="280955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86EFBD-0ED7-855D-0BE2-03E27C9AB2C4}"/>
              </a:ext>
            </a:extLst>
          </p:cNvPr>
          <p:cNvSpPr/>
          <p:nvPr/>
        </p:nvSpPr>
        <p:spPr>
          <a:xfrm>
            <a:off x="10821971" y="2295530"/>
            <a:ext cx="942681" cy="1997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C9E42E-226D-D93B-2491-83A5A302A158}"/>
              </a:ext>
            </a:extLst>
          </p:cNvPr>
          <p:cNvSpPr/>
          <p:nvPr/>
        </p:nvSpPr>
        <p:spPr>
          <a:xfrm>
            <a:off x="9648314" y="4006769"/>
            <a:ext cx="240403" cy="1997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43B951-9371-345E-1E58-7A496F8D9258}"/>
              </a:ext>
            </a:extLst>
          </p:cNvPr>
          <p:cNvSpPr/>
          <p:nvPr/>
        </p:nvSpPr>
        <p:spPr>
          <a:xfrm>
            <a:off x="9610606" y="6242835"/>
            <a:ext cx="240403" cy="19970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줄무늬가 있는 오른쪽 19">
            <a:extLst>
              <a:ext uri="{FF2B5EF4-FFF2-40B4-BE49-F238E27FC236}">
                <a16:creationId xmlns:a16="http://schemas.microsoft.com/office/drawing/2014/main" id="{A245C4CF-24D5-876F-6117-C8098C349D9C}"/>
              </a:ext>
            </a:extLst>
          </p:cNvPr>
          <p:cNvSpPr/>
          <p:nvPr/>
        </p:nvSpPr>
        <p:spPr>
          <a:xfrm rot="19395217">
            <a:off x="8125231" y="3028227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화살표: 줄무늬가 있는 오른쪽 20">
            <a:extLst>
              <a:ext uri="{FF2B5EF4-FFF2-40B4-BE49-F238E27FC236}">
                <a16:creationId xmlns:a16="http://schemas.microsoft.com/office/drawing/2014/main" id="{15386EAC-AB82-D43D-9A97-78CDAF2CFA30}"/>
              </a:ext>
            </a:extLst>
          </p:cNvPr>
          <p:cNvSpPr/>
          <p:nvPr/>
        </p:nvSpPr>
        <p:spPr>
          <a:xfrm rot="1652943">
            <a:off x="8090562" y="5080480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EF276-AAAB-60B1-2F1C-F59BF76F70D8}"/>
              </a:ext>
            </a:extLst>
          </p:cNvPr>
          <p:cNvSpPr txBox="1"/>
          <p:nvPr/>
        </p:nvSpPr>
        <p:spPr>
          <a:xfrm>
            <a:off x="4992624" y="375662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서버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BB7277-7DFE-DACC-B2EA-87E2DD561CDF}"/>
              </a:ext>
            </a:extLst>
          </p:cNvPr>
          <p:cNvSpPr txBox="1"/>
          <p:nvPr/>
        </p:nvSpPr>
        <p:spPr>
          <a:xfrm>
            <a:off x="6139026" y="4630076"/>
            <a:ext cx="195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root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암호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F3A018-1E46-1777-CEBC-8069E8759B61}"/>
              </a:ext>
            </a:extLst>
          </p:cNvPr>
          <p:cNvSpPr txBox="1"/>
          <p:nvPr/>
        </p:nvSpPr>
        <p:spPr>
          <a:xfrm>
            <a:off x="4944400" y="5406219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check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버튼 클릭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274F5-A35C-B89F-FD80-3B08B24B51D2}"/>
              </a:ext>
            </a:extLst>
          </p:cNvPr>
          <p:cNvSpPr/>
          <p:nvPr/>
        </p:nvSpPr>
        <p:spPr>
          <a:xfrm>
            <a:off x="5536027" y="5242376"/>
            <a:ext cx="427784" cy="17587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163FBD-7873-E3C5-1A44-FABD964886A3}"/>
              </a:ext>
            </a:extLst>
          </p:cNvPr>
          <p:cNvSpPr txBox="1"/>
          <p:nvPr/>
        </p:nvSpPr>
        <p:spPr>
          <a:xfrm>
            <a:off x="8388619" y="2637248"/>
            <a:ext cx="3774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성공 시 </a:t>
            </a:r>
            <a:r>
              <a:rPr lang="en-US" altLang="ko-KR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“status”</a:t>
            </a:r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Connection Succeeded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“check”</a:t>
            </a:r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버튼 옆에 체크표시 활성화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7AD61-17A0-AB9B-2506-726AC931E998}"/>
              </a:ext>
            </a:extLst>
          </p:cNvPr>
          <p:cNvSpPr txBox="1"/>
          <p:nvPr/>
        </p:nvSpPr>
        <p:spPr>
          <a:xfrm>
            <a:off x="8803881" y="4780021"/>
            <a:ext cx="30692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실패 시 </a:t>
            </a:r>
            <a:r>
              <a:rPr lang="en-US" altLang="ko-KR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“status”</a:t>
            </a:r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Connect Failed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“check”</a:t>
            </a:r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버튼</a:t>
            </a:r>
            <a:r>
              <a:rPr lang="en-US" altLang="ko-KR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옆에 </a:t>
            </a:r>
            <a:r>
              <a:rPr lang="en-US" altLang="ko-KR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X</a:t>
            </a:r>
            <a:r>
              <a:rPr lang="ko-KR" altLang="en-US" sz="1400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표시 활성화</a:t>
            </a:r>
            <a:endParaRPr lang="en-US" altLang="ko-KR" sz="1400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u="sng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비밀번호를 다시 확인 후 입력할 것</a:t>
            </a:r>
          </a:p>
        </p:txBody>
      </p:sp>
    </p:spTree>
    <p:extLst>
      <p:ext uri="{BB962C8B-B14F-4D97-AF65-F5344CB8AC3E}">
        <p14:creationId xmlns:p14="http://schemas.microsoft.com/office/powerpoint/2010/main" val="339369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;p11">
            <a:extLst>
              <a:ext uri="{FF2B5EF4-FFF2-40B4-BE49-F238E27FC236}">
                <a16:creationId xmlns:a16="http://schemas.microsoft.com/office/drawing/2014/main" id="{19F6252A-529B-45DF-8D11-8F3A43F05F93}"/>
              </a:ext>
            </a:extLst>
          </p:cNvPr>
          <p:cNvSpPr txBox="1">
            <a:spLocks/>
          </p:cNvSpPr>
          <p:nvPr/>
        </p:nvSpPr>
        <p:spPr>
          <a:xfrm>
            <a:off x="4445996" y="2011681"/>
            <a:ext cx="750844" cy="57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</a:p>
        </p:txBody>
      </p:sp>
      <p:sp>
        <p:nvSpPr>
          <p:cNvPr id="4" name="Google Shape;57;p11">
            <a:extLst>
              <a:ext uri="{FF2B5EF4-FFF2-40B4-BE49-F238E27FC236}">
                <a16:creationId xmlns:a16="http://schemas.microsoft.com/office/drawing/2014/main" id="{23493066-F09E-40FA-9549-220D12444483}"/>
              </a:ext>
            </a:extLst>
          </p:cNvPr>
          <p:cNvSpPr txBox="1">
            <a:spLocks/>
          </p:cNvSpPr>
          <p:nvPr/>
        </p:nvSpPr>
        <p:spPr>
          <a:xfrm>
            <a:off x="4445996" y="2636093"/>
            <a:ext cx="750844" cy="57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</a:p>
        </p:txBody>
      </p:sp>
      <p:sp>
        <p:nvSpPr>
          <p:cNvPr id="5" name="Google Shape;57;p11">
            <a:extLst>
              <a:ext uri="{FF2B5EF4-FFF2-40B4-BE49-F238E27FC236}">
                <a16:creationId xmlns:a16="http://schemas.microsoft.com/office/drawing/2014/main" id="{6B4E7C30-B6C6-4CDC-876E-D2F1DED38E1B}"/>
              </a:ext>
            </a:extLst>
          </p:cNvPr>
          <p:cNvSpPr txBox="1">
            <a:spLocks/>
          </p:cNvSpPr>
          <p:nvPr/>
        </p:nvSpPr>
        <p:spPr>
          <a:xfrm>
            <a:off x="4445996" y="3260505"/>
            <a:ext cx="750844" cy="57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</a:p>
        </p:txBody>
      </p:sp>
      <p:sp>
        <p:nvSpPr>
          <p:cNvPr id="10" name="Google Shape;57;p11">
            <a:extLst>
              <a:ext uri="{FF2B5EF4-FFF2-40B4-BE49-F238E27FC236}">
                <a16:creationId xmlns:a16="http://schemas.microsoft.com/office/drawing/2014/main" id="{10B6CAD4-6409-4F51-A4E9-697C1945731C}"/>
              </a:ext>
            </a:extLst>
          </p:cNvPr>
          <p:cNvSpPr txBox="1">
            <a:spLocks/>
          </p:cNvSpPr>
          <p:nvPr/>
        </p:nvSpPr>
        <p:spPr>
          <a:xfrm>
            <a:off x="5196840" y="2012106"/>
            <a:ext cx="2662531" cy="60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설치</a:t>
            </a:r>
            <a:endParaRPr lang="en-US" altLang="ko-KR" sz="2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Google Shape;57;p11">
            <a:extLst>
              <a:ext uri="{FF2B5EF4-FFF2-40B4-BE49-F238E27FC236}">
                <a16:creationId xmlns:a16="http://schemas.microsoft.com/office/drawing/2014/main" id="{60480EAC-490E-47DE-A729-2127988F2880}"/>
              </a:ext>
            </a:extLst>
          </p:cNvPr>
          <p:cNvSpPr txBox="1">
            <a:spLocks/>
          </p:cNvSpPr>
          <p:nvPr/>
        </p:nvSpPr>
        <p:spPr>
          <a:xfrm>
            <a:off x="5196839" y="2636518"/>
            <a:ext cx="3535681" cy="60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사용법</a:t>
            </a:r>
            <a:endParaRPr lang="en-US" altLang="ko-KR" sz="2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F25C46F3-9091-4574-9836-501A00F0E48C}"/>
              </a:ext>
            </a:extLst>
          </p:cNvPr>
          <p:cNvSpPr txBox="1">
            <a:spLocks/>
          </p:cNvSpPr>
          <p:nvPr/>
        </p:nvSpPr>
        <p:spPr>
          <a:xfrm>
            <a:off x="5196838" y="3260930"/>
            <a:ext cx="4160522" cy="60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2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118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96409-CFA7-99DC-A91A-34421BF2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76AA95F-4C2B-BDC8-06D1-6CBAAA99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BABB9-8508-878D-5024-2B74F7BF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8" y="2004913"/>
            <a:ext cx="5901016" cy="4452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0E07D-E89C-73C0-A018-C9A1D883D675}"/>
              </a:ext>
            </a:extLst>
          </p:cNvPr>
          <p:cNvSpPr txBox="1"/>
          <p:nvPr/>
        </p:nvSpPr>
        <p:spPr>
          <a:xfrm>
            <a:off x="4920700" y="58405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81A7E9-115B-A66B-3E63-8B79F5C162C1}"/>
              </a:ext>
            </a:extLst>
          </p:cNvPr>
          <p:cNvSpPr/>
          <p:nvPr/>
        </p:nvSpPr>
        <p:spPr>
          <a:xfrm>
            <a:off x="4959427" y="6183654"/>
            <a:ext cx="706081" cy="17587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7915FA-CC0A-7C59-B2E0-FE87CD6C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8422"/>
          <a:stretch/>
        </p:blipFill>
        <p:spPr>
          <a:xfrm>
            <a:off x="6986645" y="1220776"/>
            <a:ext cx="4957263" cy="1555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155813-CC6E-4FA2-A911-A2FE465D12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609"/>
          <a:stretch/>
        </p:blipFill>
        <p:spPr>
          <a:xfrm>
            <a:off x="6986645" y="2775819"/>
            <a:ext cx="4957263" cy="61303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08131F1-7063-511A-F871-BEE5A3E9D698}"/>
              </a:ext>
            </a:extLst>
          </p:cNvPr>
          <p:cNvGrpSpPr/>
          <p:nvPr/>
        </p:nvGrpSpPr>
        <p:grpSpPr>
          <a:xfrm>
            <a:off x="6832422" y="2677050"/>
            <a:ext cx="5245861" cy="218609"/>
            <a:chOff x="6832422" y="2806257"/>
            <a:chExt cx="5245861" cy="218609"/>
          </a:xfrm>
        </p:grpSpPr>
        <p:sp>
          <p:nvSpPr>
            <p:cNvPr id="11" name="이중 물결 10">
              <a:extLst>
                <a:ext uri="{FF2B5EF4-FFF2-40B4-BE49-F238E27FC236}">
                  <a16:creationId xmlns:a16="http://schemas.microsoft.com/office/drawing/2014/main" id="{32694D8F-F366-B7F7-D5BC-E9C1C70839AF}"/>
                </a:ext>
              </a:extLst>
            </p:cNvPr>
            <p:cNvSpPr/>
            <p:nvPr/>
          </p:nvSpPr>
          <p:spPr>
            <a:xfrm>
              <a:off x="6832422" y="2806257"/>
              <a:ext cx="1509062" cy="209182"/>
            </a:xfrm>
            <a:prstGeom prst="doubleWave">
              <a:avLst>
                <a:gd name="adj1" fmla="val 125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중 물결 11">
              <a:extLst>
                <a:ext uri="{FF2B5EF4-FFF2-40B4-BE49-F238E27FC236}">
                  <a16:creationId xmlns:a16="http://schemas.microsoft.com/office/drawing/2014/main" id="{B13237DF-1B04-39FD-F1FA-93ECE6A872A8}"/>
                </a:ext>
              </a:extLst>
            </p:cNvPr>
            <p:cNvSpPr/>
            <p:nvPr/>
          </p:nvSpPr>
          <p:spPr>
            <a:xfrm>
              <a:off x="8332520" y="2806257"/>
              <a:ext cx="1509062" cy="209182"/>
            </a:xfrm>
            <a:prstGeom prst="doubleWave">
              <a:avLst>
                <a:gd name="adj1" fmla="val 125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중 물결 12">
              <a:extLst>
                <a:ext uri="{FF2B5EF4-FFF2-40B4-BE49-F238E27FC236}">
                  <a16:creationId xmlns:a16="http://schemas.microsoft.com/office/drawing/2014/main" id="{2F8FE082-EB3C-6396-6947-A1AC382C5230}"/>
                </a:ext>
              </a:extLst>
            </p:cNvPr>
            <p:cNvSpPr/>
            <p:nvPr/>
          </p:nvSpPr>
          <p:spPr>
            <a:xfrm>
              <a:off x="9841582" y="2806257"/>
              <a:ext cx="1509062" cy="209182"/>
            </a:xfrm>
            <a:prstGeom prst="doubleWave">
              <a:avLst>
                <a:gd name="adj1" fmla="val 125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중 물결 13">
              <a:extLst>
                <a:ext uri="{FF2B5EF4-FFF2-40B4-BE49-F238E27FC236}">
                  <a16:creationId xmlns:a16="http://schemas.microsoft.com/office/drawing/2014/main" id="{5E2AC219-1920-13E2-A9C1-A3EDFAA34BE9}"/>
                </a:ext>
              </a:extLst>
            </p:cNvPr>
            <p:cNvSpPr/>
            <p:nvPr/>
          </p:nvSpPr>
          <p:spPr>
            <a:xfrm>
              <a:off x="10569221" y="2815684"/>
              <a:ext cx="1509062" cy="209182"/>
            </a:xfrm>
            <a:prstGeom prst="doubleWave">
              <a:avLst>
                <a:gd name="adj1" fmla="val 125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B04549-157E-F49F-12A8-F68F8D4DB070}"/>
              </a:ext>
            </a:extLst>
          </p:cNvPr>
          <p:cNvGrpSpPr/>
          <p:nvPr/>
        </p:nvGrpSpPr>
        <p:grpSpPr>
          <a:xfrm>
            <a:off x="6832422" y="4151936"/>
            <a:ext cx="5245861" cy="2345257"/>
            <a:chOff x="6822995" y="3058664"/>
            <a:chExt cx="5245861" cy="234525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AE418E-0FDF-3D0D-8107-C34DB4A0B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59696"/>
            <a:stretch/>
          </p:blipFill>
          <p:spPr>
            <a:xfrm>
              <a:off x="6972962" y="3058664"/>
              <a:ext cx="4964905" cy="150970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88B7501-CEAD-FB32-6961-1E9131CB1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7693"/>
            <a:stretch/>
          </p:blipFill>
          <p:spPr>
            <a:xfrm>
              <a:off x="6972961" y="4568367"/>
              <a:ext cx="4964905" cy="8355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89C06F4-7A23-DC65-A088-23DEE8855FED}"/>
                </a:ext>
              </a:extLst>
            </p:cNvPr>
            <p:cNvGrpSpPr/>
            <p:nvPr/>
          </p:nvGrpSpPr>
          <p:grpSpPr>
            <a:xfrm>
              <a:off x="6822995" y="4401869"/>
              <a:ext cx="5245861" cy="218609"/>
              <a:chOff x="6832422" y="2806257"/>
              <a:chExt cx="5245861" cy="218609"/>
            </a:xfrm>
          </p:grpSpPr>
          <p:sp>
            <p:nvSpPr>
              <p:cNvPr id="19" name="이중 물결 18">
                <a:extLst>
                  <a:ext uri="{FF2B5EF4-FFF2-40B4-BE49-F238E27FC236}">
                    <a16:creationId xmlns:a16="http://schemas.microsoft.com/office/drawing/2014/main" id="{15B7FE45-F19D-F4F1-D01E-464332EEB90F}"/>
                  </a:ext>
                </a:extLst>
              </p:cNvPr>
              <p:cNvSpPr/>
              <p:nvPr/>
            </p:nvSpPr>
            <p:spPr>
              <a:xfrm>
                <a:off x="6832422" y="2806257"/>
                <a:ext cx="1509062" cy="209182"/>
              </a:xfrm>
              <a:prstGeom prst="doubleWave">
                <a:avLst>
                  <a:gd name="adj1" fmla="val 125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중 물결 19">
                <a:extLst>
                  <a:ext uri="{FF2B5EF4-FFF2-40B4-BE49-F238E27FC236}">
                    <a16:creationId xmlns:a16="http://schemas.microsoft.com/office/drawing/2014/main" id="{B631E149-7456-920A-5733-BDA0694714E7}"/>
                  </a:ext>
                </a:extLst>
              </p:cNvPr>
              <p:cNvSpPr/>
              <p:nvPr/>
            </p:nvSpPr>
            <p:spPr>
              <a:xfrm>
                <a:off x="8332520" y="2806257"/>
                <a:ext cx="1509062" cy="209182"/>
              </a:xfrm>
              <a:prstGeom prst="doubleWave">
                <a:avLst>
                  <a:gd name="adj1" fmla="val 125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이중 물결 20">
                <a:extLst>
                  <a:ext uri="{FF2B5EF4-FFF2-40B4-BE49-F238E27FC236}">
                    <a16:creationId xmlns:a16="http://schemas.microsoft.com/office/drawing/2014/main" id="{4D60B885-9FC4-1EE3-20C3-B98E86DC84A5}"/>
                  </a:ext>
                </a:extLst>
              </p:cNvPr>
              <p:cNvSpPr/>
              <p:nvPr/>
            </p:nvSpPr>
            <p:spPr>
              <a:xfrm>
                <a:off x="9841582" y="2806257"/>
                <a:ext cx="1509062" cy="209182"/>
              </a:xfrm>
              <a:prstGeom prst="doubleWave">
                <a:avLst>
                  <a:gd name="adj1" fmla="val 125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이중 물결 21">
                <a:extLst>
                  <a:ext uri="{FF2B5EF4-FFF2-40B4-BE49-F238E27FC236}">
                    <a16:creationId xmlns:a16="http://schemas.microsoft.com/office/drawing/2014/main" id="{8D9EE99D-4BD9-F3C8-937D-4426301405DF}"/>
                  </a:ext>
                </a:extLst>
              </p:cNvPr>
              <p:cNvSpPr/>
              <p:nvPr/>
            </p:nvSpPr>
            <p:spPr>
              <a:xfrm>
                <a:off x="10569221" y="2815684"/>
                <a:ext cx="1509062" cy="209182"/>
              </a:xfrm>
              <a:prstGeom prst="doubleWave">
                <a:avLst>
                  <a:gd name="adj1" fmla="val 125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3DF029-51B6-E2C0-4564-361BF2D7EE07}"/>
              </a:ext>
            </a:extLst>
          </p:cNvPr>
          <p:cNvSpPr/>
          <p:nvPr/>
        </p:nvSpPr>
        <p:spPr>
          <a:xfrm>
            <a:off x="10729406" y="3140140"/>
            <a:ext cx="554480" cy="15965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9DE3B1-8D67-5687-5371-570E4F29D9EF}"/>
              </a:ext>
            </a:extLst>
          </p:cNvPr>
          <p:cNvSpPr/>
          <p:nvPr/>
        </p:nvSpPr>
        <p:spPr>
          <a:xfrm>
            <a:off x="8734080" y="4993842"/>
            <a:ext cx="183677" cy="37554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785A38-CDF3-F508-7F11-A48CA03187EB}"/>
              </a:ext>
            </a:extLst>
          </p:cNvPr>
          <p:cNvSpPr/>
          <p:nvPr/>
        </p:nvSpPr>
        <p:spPr>
          <a:xfrm>
            <a:off x="11323752" y="6219995"/>
            <a:ext cx="535168" cy="23070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2B9D51A-0F78-ECB9-32F1-E9F27CFBC4EF}"/>
              </a:ext>
            </a:extLst>
          </p:cNvPr>
          <p:cNvCxnSpPr>
            <a:cxnSpLocks/>
            <a:stCxn id="7" idx="3"/>
            <a:endCxn id="23" idx="0"/>
          </p:cNvCxnSpPr>
          <p:nvPr/>
        </p:nvCxnSpPr>
        <p:spPr>
          <a:xfrm flipV="1">
            <a:off x="5665508" y="3140140"/>
            <a:ext cx="5341138" cy="3131453"/>
          </a:xfrm>
          <a:prstGeom prst="bentConnector4">
            <a:avLst>
              <a:gd name="adj1" fmla="val 18636"/>
              <a:gd name="adj2" fmla="val 1073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5DCA3BD-9395-B3E6-963E-AA8D341866CA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5400000">
            <a:off x="9069259" y="3056454"/>
            <a:ext cx="1694049" cy="218072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B726C84-923D-7118-8CD7-46B4A8EAAADE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>
          <a:xfrm>
            <a:off x="8917757" y="5181613"/>
            <a:ext cx="2673579" cy="1038382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023B45-3282-8D08-013E-4E19B4F76E6C}"/>
              </a:ext>
            </a:extLst>
          </p:cNvPr>
          <p:cNvSpPr txBox="1"/>
          <p:nvPr/>
        </p:nvSpPr>
        <p:spPr>
          <a:xfrm>
            <a:off x="11029998" y="275812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클릭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E36347-34DD-A56E-6C00-A23D5502D262}"/>
              </a:ext>
            </a:extLst>
          </p:cNvPr>
          <p:cNvSpPr txBox="1"/>
          <p:nvPr/>
        </p:nvSpPr>
        <p:spPr>
          <a:xfrm>
            <a:off x="8853741" y="4246844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체크표시 확인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BE977B-103D-A5A5-3F66-408A8C014A60}"/>
              </a:ext>
            </a:extLst>
          </p:cNvPr>
          <p:cNvSpPr txBox="1"/>
          <p:nvPr/>
        </p:nvSpPr>
        <p:spPr>
          <a:xfrm>
            <a:off x="10663985" y="586869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클릭</a:t>
            </a:r>
          </a:p>
        </p:txBody>
      </p:sp>
    </p:spTree>
    <p:extLst>
      <p:ext uri="{BB962C8B-B14F-4D97-AF65-F5344CB8AC3E}">
        <p14:creationId xmlns:p14="http://schemas.microsoft.com/office/powerpoint/2010/main" val="2455674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1D189-056A-85EE-1044-89117742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64" y="1848537"/>
            <a:ext cx="5531701" cy="4173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52616A-BB72-9A0F-A40F-47A62A828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764" y="1854760"/>
            <a:ext cx="5531701" cy="4173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8EC0D-9831-9931-411E-AB1FE6A019E9}"/>
              </a:ext>
            </a:extLst>
          </p:cNvPr>
          <p:cNvSpPr txBox="1"/>
          <p:nvPr/>
        </p:nvSpPr>
        <p:spPr>
          <a:xfrm>
            <a:off x="4494613" y="595437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클릭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EE4664-5225-0D07-5B78-B70040B42809}"/>
              </a:ext>
            </a:extLst>
          </p:cNvPr>
          <p:cNvSpPr/>
          <p:nvPr/>
        </p:nvSpPr>
        <p:spPr>
          <a:xfrm>
            <a:off x="4441310" y="5761989"/>
            <a:ext cx="706081" cy="17587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30C603-2DE5-D33E-09C7-2B7C07F3EB24}"/>
              </a:ext>
            </a:extLst>
          </p:cNvPr>
          <p:cNvSpPr/>
          <p:nvPr/>
        </p:nvSpPr>
        <p:spPr>
          <a:xfrm>
            <a:off x="8037671" y="3115090"/>
            <a:ext cx="1644375" cy="23419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7BC4C5-8B51-75A6-3081-D0DB12DC7D1D}"/>
              </a:ext>
            </a:extLst>
          </p:cNvPr>
          <p:cNvSpPr/>
          <p:nvPr/>
        </p:nvSpPr>
        <p:spPr>
          <a:xfrm>
            <a:off x="11203705" y="5761989"/>
            <a:ext cx="593035" cy="18777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336A417-F7FC-032D-8DF3-3F57AE5CBF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147391" y="3232187"/>
            <a:ext cx="2890280" cy="2617741"/>
          </a:xfrm>
          <a:prstGeom prst="bentConnector3">
            <a:avLst>
              <a:gd name="adj1" fmla="val 32388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C7FAE8C-3487-04DB-A1EC-BAC32E6DD63C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16200000" flipH="1">
            <a:off x="8973688" y="3235454"/>
            <a:ext cx="2412706" cy="264036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0A9948-8A6C-7603-4EC5-DD767C3E34AE}"/>
              </a:ext>
            </a:extLst>
          </p:cNvPr>
          <p:cNvSpPr txBox="1"/>
          <p:nvPr/>
        </p:nvSpPr>
        <p:spPr>
          <a:xfrm>
            <a:off x="8893616" y="3349281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체크표시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6F50F-C2B3-5FAA-CF33-605DEA88D798}"/>
              </a:ext>
            </a:extLst>
          </p:cNvPr>
          <p:cNvSpPr txBox="1"/>
          <p:nvPr/>
        </p:nvSpPr>
        <p:spPr>
          <a:xfrm>
            <a:off x="10631450" y="542207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클릭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283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EF69-3347-7576-EB4B-12A1DC9B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EA37C-E7FA-DCAF-B890-6B15513C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62" y="1271438"/>
            <a:ext cx="10515600" cy="1325563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사용법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789DA-24A2-6685-347C-5714258946F1}"/>
              </a:ext>
            </a:extLst>
          </p:cNvPr>
          <p:cNvSpPr txBox="1"/>
          <p:nvPr/>
        </p:nvSpPr>
        <p:spPr>
          <a:xfrm>
            <a:off x="691162" y="968164"/>
            <a:ext cx="979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04F55"/>
                </a:solidFill>
                <a:latin typeface="+mj-lt"/>
              </a:rPr>
              <a:t>02.</a:t>
            </a:r>
            <a:endParaRPr lang="ko-KR" altLang="en-US" sz="3200" b="1" dirty="0">
              <a:solidFill>
                <a:srgbClr val="204F5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122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en-US" altLang="ko-KR" dirty="0" err="1"/>
              <a:t>WorkBench</a:t>
            </a:r>
            <a:r>
              <a:rPr lang="en-US" altLang="ko-KR" dirty="0"/>
              <a:t> </a:t>
            </a:r>
            <a:r>
              <a:rPr lang="ko-KR" altLang="en-US" dirty="0"/>
              <a:t>첫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498339-5161-3981-752F-E84980FB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68FFE-12DE-4746-1EC8-839341E1E9A8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설치 완료 후 다음과 같은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Workbench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가 실행됨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CBD1D8-AA85-7E61-19CC-E2DE021C5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67" y="1910785"/>
            <a:ext cx="8853291" cy="4605801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92B1A60-5A2B-27AC-7FD8-E42A043BB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40977"/>
              </p:ext>
            </p:extLst>
          </p:nvPr>
        </p:nvGraphicFramePr>
        <p:xfrm>
          <a:off x="5010708" y="5097479"/>
          <a:ext cx="6755821" cy="1310640"/>
        </p:xfrm>
        <a:graphic>
          <a:graphicData uri="http://schemas.openxmlformats.org/drawingml/2006/table">
            <a:tbl>
              <a:tblPr firstRow="1" bandRow="1"/>
              <a:tblGrid>
                <a:gridCol w="685687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1974217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1973093">
                  <a:extLst>
                    <a:ext uri="{9D8B030D-6E8A-4147-A177-3AD203B41FA5}">
                      <a16:colId xmlns:a16="http://schemas.microsoft.com/office/drawing/2014/main" val="2800450444"/>
                    </a:ext>
                  </a:extLst>
                </a:gridCol>
                <a:gridCol w="2122824">
                  <a:extLst>
                    <a:ext uri="{9D8B030D-6E8A-4147-A177-3AD203B41FA5}">
                      <a16:colId xmlns:a16="http://schemas.microsoft.com/office/drawing/2014/main" val="185491752"/>
                    </a:ext>
                  </a:extLst>
                </a:gridCol>
              </a:tblGrid>
              <a:tr h="2257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기능 요약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주 사용 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186260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SQL Development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연결 및 쿼리 실행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SQL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작성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실행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실습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1862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EER Diagram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시각적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ERD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설계 도구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구조 설계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수업용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1862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③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Database Migration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다른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에서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로 이전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마이그레이션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도구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이종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전환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데이터 이전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88DF7D-8184-9D03-CFDA-510A8FEA4A2C}"/>
              </a:ext>
            </a:extLst>
          </p:cNvPr>
          <p:cNvSpPr/>
          <p:nvPr/>
        </p:nvSpPr>
        <p:spPr>
          <a:xfrm>
            <a:off x="410171" y="2593753"/>
            <a:ext cx="590265" cy="50271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2B7FA9-540C-A92C-F11D-5B77BD0EBD00}"/>
              </a:ext>
            </a:extLst>
          </p:cNvPr>
          <p:cNvSpPr/>
          <p:nvPr/>
        </p:nvSpPr>
        <p:spPr>
          <a:xfrm>
            <a:off x="410171" y="3096471"/>
            <a:ext cx="590265" cy="50271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B2A299-7D6E-21AE-16CC-6B04F59F2C6E}"/>
              </a:ext>
            </a:extLst>
          </p:cNvPr>
          <p:cNvSpPr/>
          <p:nvPr/>
        </p:nvSpPr>
        <p:spPr>
          <a:xfrm>
            <a:off x="410171" y="3599189"/>
            <a:ext cx="590265" cy="50271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8D6E2-B04A-7325-B6AD-F4BC68F8B023}"/>
              </a:ext>
            </a:extLst>
          </p:cNvPr>
          <p:cNvSpPr txBox="1"/>
          <p:nvPr/>
        </p:nvSpPr>
        <p:spPr>
          <a:xfrm>
            <a:off x="985929" y="25963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8BFFF-2E3E-471C-42DF-C6C85BBDE3A2}"/>
              </a:ext>
            </a:extLst>
          </p:cNvPr>
          <p:cNvSpPr txBox="1"/>
          <p:nvPr/>
        </p:nvSpPr>
        <p:spPr>
          <a:xfrm>
            <a:off x="985929" y="316316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5E450-5069-2928-270B-08B87763FC77}"/>
              </a:ext>
            </a:extLst>
          </p:cNvPr>
          <p:cNvSpPr txBox="1"/>
          <p:nvPr/>
        </p:nvSpPr>
        <p:spPr>
          <a:xfrm>
            <a:off x="985929" y="365495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22990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en-US" altLang="ko-KR" dirty="0" err="1"/>
              <a:t>WorkBench</a:t>
            </a:r>
            <a:r>
              <a:rPr lang="en-US" altLang="ko-KR" dirty="0"/>
              <a:t> </a:t>
            </a:r>
            <a:r>
              <a:rPr lang="ko-KR" altLang="en-US" dirty="0"/>
              <a:t>첫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498339-5161-3981-752F-E84980FB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68FFE-12DE-4746-1EC8-839341E1E9A8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MySQL Connections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상세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1D3617-2345-B1B8-198E-CB977BAB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0" y="1851151"/>
            <a:ext cx="8853291" cy="46058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87E7E6-A779-D8AC-E4E0-08D054CD837D}"/>
              </a:ext>
            </a:extLst>
          </p:cNvPr>
          <p:cNvSpPr/>
          <p:nvPr/>
        </p:nvSpPr>
        <p:spPr>
          <a:xfrm>
            <a:off x="1109391" y="5436181"/>
            <a:ext cx="1818059" cy="70575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5D3D69B-90C7-14B2-6C56-B38F0D35F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928308"/>
              </p:ext>
            </p:extLst>
          </p:nvPr>
        </p:nvGraphicFramePr>
        <p:xfrm>
          <a:off x="4887167" y="3299793"/>
          <a:ext cx="7048720" cy="3048000"/>
        </p:xfrm>
        <a:graphic>
          <a:graphicData uri="http://schemas.openxmlformats.org/drawingml/2006/table">
            <a:tbl>
              <a:tblPr firstRow="1" bandRow="1"/>
              <a:tblGrid>
                <a:gridCol w="862191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1300899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4885630">
                  <a:extLst>
                    <a:ext uri="{9D8B030D-6E8A-4147-A177-3AD203B41FA5}">
                      <a16:colId xmlns:a16="http://schemas.microsoft.com/office/drawing/2014/main" val="2800450444"/>
                    </a:ext>
                  </a:extLst>
                </a:gridCol>
              </a:tblGrid>
              <a:tr h="2257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대분류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기능 요약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186260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Connections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접속을 위한 로컬 또는 원격 데이터베이스 서버에 접속하는 항목 설정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Local instance MySQL80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사용자가 만든 로컬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서버 연결 이름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일반적으로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설치 시 자동으로 생성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이름은 사용자가 설정 중 변경할 수 있으며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여러 서버가 있을 경우 구분용으로 유용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root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이 연결에 사용되는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계정 사용자 이름기본 관리 계정인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root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는 모든 권한을 가진 슈퍼 유저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접속 시 비밀번호를 입력하라는 팝업이 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7945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localhost:3306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접속 호스트와 포트 정보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localhost: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현재 이 컴퓨터에서 실행 중인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MySQL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서버를 의미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3306: MySQL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의 기본 포트 번호원격 접속의 경우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IP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주소가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localhost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대신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192.168.x.x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또는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example.com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처럼 표시될 수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456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73DEF3A-EE67-41A1-0DB3-76CBA56433E0}"/>
              </a:ext>
            </a:extLst>
          </p:cNvPr>
          <p:cNvSpPr txBox="1"/>
          <p:nvPr/>
        </p:nvSpPr>
        <p:spPr>
          <a:xfrm>
            <a:off x="964778" y="469323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연결 정보확인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6A180-CF5F-3706-A1FE-F3D67D35769C}"/>
              </a:ext>
            </a:extLst>
          </p:cNvPr>
          <p:cNvSpPr txBox="1"/>
          <p:nvPr/>
        </p:nvSpPr>
        <p:spPr>
          <a:xfrm>
            <a:off x="2477061" y="611236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24580A-D3D6-1676-4468-1390BF19C304}"/>
              </a:ext>
            </a:extLst>
          </p:cNvPr>
          <p:cNvSpPr/>
          <p:nvPr/>
        </p:nvSpPr>
        <p:spPr>
          <a:xfrm>
            <a:off x="998644" y="5042300"/>
            <a:ext cx="2035250" cy="29603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73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 접속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498339-5161-3981-752F-E84980FB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68FFE-12DE-4746-1EC8-839341E1E9A8}"/>
              </a:ext>
            </a:extLst>
          </p:cNvPr>
          <p:cNvSpPr txBox="1"/>
          <p:nvPr/>
        </p:nvSpPr>
        <p:spPr>
          <a:xfrm>
            <a:off x="747527" y="1341472"/>
            <a:ext cx="1124900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선택한 데이터베이스에 연결하기 위한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root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암호 입력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“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save password in vault”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는 앞으로 데이터베이스 연결 시 자동으로 연결</a:t>
            </a: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모든 부분을 확인했다면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, OK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버튼을 눌러 데이터베이스에 접속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BCDB3B-D351-8616-02B1-1AE455916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03" y="2895065"/>
            <a:ext cx="3943350" cy="20764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96BF4-59C0-C8FB-CB52-08284B97D7C9}"/>
              </a:ext>
            </a:extLst>
          </p:cNvPr>
          <p:cNvSpPr/>
          <p:nvPr/>
        </p:nvSpPr>
        <p:spPr>
          <a:xfrm>
            <a:off x="5776026" y="4603515"/>
            <a:ext cx="574450" cy="28209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7B010-C89C-EAE1-2F4B-6C6B8F7BB0BB}"/>
              </a:ext>
            </a:extLst>
          </p:cNvPr>
          <p:cNvSpPr txBox="1"/>
          <p:nvPr/>
        </p:nvSpPr>
        <p:spPr>
          <a:xfrm>
            <a:off x="6718241" y="3748624"/>
            <a:ext cx="195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root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암호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7DAC0-793A-AD7A-1266-3F929AD34DF9}"/>
              </a:ext>
            </a:extLst>
          </p:cNvPr>
          <p:cNvSpPr txBox="1"/>
          <p:nvPr/>
        </p:nvSpPr>
        <p:spPr>
          <a:xfrm>
            <a:off x="5605433" y="494117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클릭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43E97-2D28-1860-E532-1E2748F3617B}"/>
              </a:ext>
            </a:extLst>
          </p:cNvPr>
          <p:cNvSpPr txBox="1"/>
          <p:nvPr/>
        </p:nvSpPr>
        <p:spPr>
          <a:xfrm>
            <a:off x="6576838" y="43109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체크 시 암호 저장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130CB4-32A6-694A-342A-698E847370FB}"/>
              </a:ext>
            </a:extLst>
          </p:cNvPr>
          <p:cNvSpPr/>
          <p:nvPr/>
        </p:nvSpPr>
        <p:spPr>
          <a:xfrm>
            <a:off x="5262438" y="4362150"/>
            <a:ext cx="1314399" cy="22180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3F8E61-4B47-1E5D-43AA-82FDEA42A27A}"/>
              </a:ext>
            </a:extLst>
          </p:cNvPr>
          <p:cNvSpPr/>
          <p:nvPr/>
        </p:nvSpPr>
        <p:spPr>
          <a:xfrm>
            <a:off x="5256659" y="4095937"/>
            <a:ext cx="1855178" cy="23391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6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UI </a:t>
            </a:r>
            <a:r>
              <a:rPr lang="ko-KR" altLang="en-US" dirty="0"/>
              <a:t>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1715F-8A24-3E5F-9E28-C6E04FFB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33" y="1578949"/>
            <a:ext cx="9753986" cy="50743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B1DDA7-8D93-C425-2A16-234D608142B0}"/>
              </a:ext>
            </a:extLst>
          </p:cNvPr>
          <p:cNvSpPr/>
          <p:nvPr/>
        </p:nvSpPr>
        <p:spPr>
          <a:xfrm>
            <a:off x="1373133" y="2475648"/>
            <a:ext cx="2203115" cy="229452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E496A2-AF1B-9F55-E915-9B31410B5962}"/>
              </a:ext>
            </a:extLst>
          </p:cNvPr>
          <p:cNvSpPr/>
          <p:nvPr/>
        </p:nvSpPr>
        <p:spPr>
          <a:xfrm>
            <a:off x="1373131" y="4806726"/>
            <a:ext cx="2203115" cy="163199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9A047F-2CA6-207A-E09B-32F87C1DA65C}"/>
              </a:ext>
            </a:extLst>
          </p:cNvPr>
          <p:cNvSpPr/>
          <p:nvPr/>
        </p:nvSpPr>
        <p:spPr>
          <a:xfrm>
            <a:off x="3613955" y="2475647"/>
            <a:ext cx="4779389" cy="229452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74CE88-8B5E-E4A8-A0C2-69A9CC12607A}"/>
              </a:ext>
            </a:extLst>
          </p:cNvPr>
          <p:cNvSpPr/>
          <p:nvPr/>
        </p:nvSpPr>
        <p:spPr>
          <a:xfrm>
            <a:off x="3613955" y="4802916"/>
            <a:ext cx="7513164" cy="166407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575A86-6767-95F6-F690-9681C3B80AB8}"/>
              </a:ext>
            </a:extLst>
          </p:cNvPr>
          <p:cNvSpPr/>
          <p:nvPr/>
        </p:nvSpPr>
        <p:spPr>
          <a:xfrm>
            <a:off x="8431051" y="2475647"/>
            <a:ext cx="2696068" cy="229452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3F6BBD-18E1-A10D-4599-D44EE9752306}"/>
              </a:ext>
            </a:extLst>
          </p:cNvPr>
          <p:cNvSpPr/>
          <p:nvPr/>
        </p:nvSpPr>
        <p:spPr>
          <a:xfrm>
            <a:off x="1373131" y="2255271"/>
            <a:ext cx="2696068" cy="19705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DC6A46-02B3-02E8-22BF-7AEA9132608D}"/>
              </a:ext>
            </a:extLst>
          </p:cNvPr>
          <p:cNvSpPr/>
          <p:nvPr/>
        </p:nvSpPr>
        <p:spPr>
          <a:xfrm>
            <a:off x="1373131" y="2045823"/>
            <a:ext cx="3711406" cy="17265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9ECAD4-60EF-1931-8052-67ABF506E7C0}"/>
              </a:ext>
            </a:extLst>
          </p:cNvPr>
          <p:cNvSpPr/>
          <p:nvPr/>
        </p:nvSpPr>
        <p:spPr>
          <a:xfrm>
            <a:off x="1720545" y="1856056"/>
            <a:ext cx="1412643" cy="15694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464117-F9FD-62B0-DC20-02035BA26D2A}"/>
              </a:ext>
            </a:extLst>
          </p:cNvPr>
          <p:cNvSpPr/>
          <p:nvPr/>
        </p:nvSpPr>
        <p:spPr>
          <a:xfrm>
            <a:off x="10506869" y="2258221"/>
            <a:ext cx="610824" cy="20604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굽은 선(강조선) 21">
            <a:extLst>
              <a:ext uri="{FF2B5EF4-FFF2-40B4-BE49-F238E27FC236}">
                <a16:creationId xmlns:a16="http://schemas.microsoft.com/office/drawing/2014/main" id="{C4BA9519-A0BB-462C-4A8F-729A467000E1}"/>
              </a:ext>
            </a:extLst>
          </p:cNvPr>
          <p:cNvSpPr/>
          <p:nvPr/>
        </p:nvSpPr>
        <p:spPr>
          <a:xfrm>
            <a:off x="3973466" y="1135982"/>
            <a:ext cx="2755324" cy="46865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31067"/>
              <a:gd name="adj5" fmla="val 163638"/>
              <a:gd name="adj6" fmla="val -33214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메뉴 탭</a:t>
            </a:r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</a:t>
            </a:r>
          </a:p>
          <a:p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여러가지 기능을 탭 기반으로 동시에 열어 작업 가능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(EER Diagram, Migration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설명선: 굽은 선(강조선) 22">
            <a:extLst>
              <a:ext uri="{FF2B5EF4-FFF2-40B4-BE49-F238E27FC236}">
                <a16:creationId xmlns:a16="http://schemas.microsoft.com/office/drawing/2014/main" id="{84DB79F7-6FD5-326A-2942-5E56A2F656A3}"/>
              </a:ext>
            </a:extLst>
          </p:cNvPr>
          <p:cNvSpPr/>
          <p:nvPr/>
        </p:nvSpPr>
        <p:spPr>
          <a:xfrm>
            <a:off x="6036146" y="1852191"/>
            <a:ext cx="2308653" cy="46865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31067"/>
              <a:gd name="adj5" fmla="val 60243"/>
              <a:gd name="adj6" fmla="val -40832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ko-KR" altLang="en-US" sz="1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메뉴바</a:t>
            </a:r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</a:t>
            </a:r>
          </a:p>
          <a:p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 저장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세션 열기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SQL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편집기 설정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테마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SQL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스키마 관리 등 세부 설정 메뉴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설명선: 굽은 선(테두리 없음) 23">
            <a:extLst>
              <a:ext uri="{FF2B5EF4-FFF2-40B4-BE49-F238E27FC236}">
                <a16:creationId xmlns:a16="http://schemas.microsoft.com/office/drawing/2014/main" id="{A8302BCB-FFA0-B6CF-54B8-ACB9E1E49F5A}"/>
              </a:ext>
            </a:extLst>
          </p:cNvPr>
          <p:cNvSpPr/>
          <p:nvPr/>
        </p:nvSpPr>
        <p:spPr>
          <a:xfrm rot="16200000">
            <a:off x="9127954" y="-483375"/>
            <a:ext cx="662138" cy="3604031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20373"/>
              <a:gd name="adj5" fmla="val 15932"/>
              <a:gd name="adj6" fmla="val -136632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spc="-1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400" b="1" spc="-1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에디터 영역</a:t>
            </a:r>
            <a:r>
              <a:rPr kumimoji="0" lang="en-US" altLang="ko-KR" sz="1400" b="1" i="0" u="none" strike="noStrike" kern="1200" cap="none" spc="-15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탭을 사용한 다양한 쿼리를 관리하고 사용할 수 있는 영역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5" name="설명선: 굽은 선(테두리 없음) 24">
            <a:extLst>
              <a:ext uri="{FF2B5EF4-FFF2-40B4-BE49-F238E27FC236}">
                <a16:creationId xmlns:a16="http://schemas.microsoft.com/office/drawing/2014/main" id="{267B0B20-7D50-23CD-089B-DCC7ECFEDDDA}"/>
              </a:ext>
            </a:extLst>
          </p:cNvPr>
          <p:cNvSpPr/>
          <p:nvPr/>
        </p:nvSpPr>
        <p:spPr>
          <a:xfrm rot="16200000" flipH="1">
            <a:off x="5304039" y="4997074"/>
            <a:ext cx="1026057" cy="1884147"/>
          </a:xfrm>
          <a:prstGeom prst="callout2">
            <a:avLst>
              <a:gd name="adj1" fmla="val 18750"/>
              <a:gd name="adj2" fmla="val -8333"/>
              <a:gd name="adj3" fmla="val 17749"/>
              <a:gd name="adj4" fmla="val -53447"/>
              <a:gd name="adj5" fmla="val -41021"/>
              <a:gd name="adj6" fmla="val -53342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실행결과 패널</a:t>
            </a:r>
            <a:r>
              <a:rPr kumimoji="0" lang="en-US" altLang="ko-KR" sz="1400" b="1" i="0" u="none" strike="noStrike" kern="1200" cap="none" spc="-15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실행순서</a:t>
            </a: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시각</a:t>
            </a: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작업종류</a:t>
            </a: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성공 또는 에러메시지</a:t>
            </a: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실행소요시간 및 결과 로딩시간을 보여주는 영역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6" name="설명선: 굽은 선(강조선) 25">
            <a:extLst>
              <a:ext uri="{FF2B5EF4-FFF2-40B4-BE49-F238E27FC236}">
                <a16:creationId xmlns:a16="http://schemas.microsoft.com/office/drawing/2014/main" id="{B5D6D565-186B-C565-3DF6-DBDD00F018BF}"/>
              </a:ext>
            </a:extLst>
          </p:cNvPr>
          <p:cNvSpPr/>
          <p:nvPr/>
        </p:nvSpPr>
        <p:spPr>
          <a:xfrm flipH="1">
            <a:off x="1407617" y="5568828"/>
            <a:ext cx="1405681" cy="46865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31067"/>
              <a:gd name="adj5" fmla="val -147135"/>
              <a:gd name="adj6" fmla="val 30665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</a:t>
            </a:r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영역</a:t>
            </a:r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</a:t>
            </a:r>
          </a:p>
          <a:p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데이터베이스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 등의 상세정보 출력</a:t>
            </a:r>
            <a:endParaRPr lang="en-US" altLang="ko-KR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외 세션정보 확인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설명선: 굽은 선(테두리 없음) 26">
            <a:extLst>
              <a:ext uri="{FF2B5EF4-FFF2-40B4-BE49-F238E27FC236}">
                <a16:creationId xmlns:a16="http://schemas.microsoft.com/office/drawing/2014/main" id="{430FDD59-ADF4-BCB5-0F9A-B5F2E9FBC006}"/>
              </a:ext>
            </a:extLst>
          </p:cNvPr>
          <p:cNvSpPr/>
          <p:nvPr/>
        </p:nvSpPr>
        <p:spPr>
          <a:xfrm rot="16200000" flipH="1" flipV="1">
            <a:off x="289021" y="4677899"/>
            <a:ext cx="1026057" cy="97357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20373"/>
              <a:gd name="adj5" fmla="val -20554"/>
              <a:gd name="adj6" fmla="val -20267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네비게이터</a:t>
            </a:r>
            <a:r>
              <a:rPr lang="ko-KR" altLang="en-US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영역</a:t>
            </a:r>
            <a:r>
              <a:rPr kumimoji="0" lang="en-US" altLang="ko-KR" sz="1400" b="1" i="0" u="none" strike="noStrike" kern="1200" cap="none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서버의 상태 및 권한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내보내기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가져오기 등을 수행 가능하며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생성되어 있는 데이터베이스를 운용하는데 사용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8" name="설명선: 굽은 선(테두리 없음) 27">
            <a:extLst>
              <a:ext uri="{FF2B5EF4-FFF2-40B4-BE49-F238E27FC236}">
                <a16:creationId xmlns:a16="http://schemas.microsoft.com/office/drawing/2014/main" id="{60C44A17-2C37-E130-CA76-7EA5E32B6863}"/>
              </a:ext>
            </a:extLst>
          </p:cNvPr>
          <p:cNvSpPr/>
          <p:nvPr/>
        </p:nvSpPr>
        <p:spPr>
          <a:xfrm rot="16200000" flipH="1" flipV="1">
            <a:off x="213918" y="2747879"/>
            <a:ext cx="1254687" cy="895146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20373"/>
              <a:gd name="adj5" fmla="val -14936"/>
              <a:gd name="adj6" fmla="val -20566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툴바</a:t>
            </a:r>
            <a:r>
              <a:rPr kumimoji="0" lang="en-US" altLang="ko-KR" sz="1400" b="1" i="0" u="none" strike="noStrike" kern="1200" cap="none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쿼리실행도구모음</a:t>
            </a:r>
            <a:r>
              <a:rPr kumimoji="0" lang="en-US" altLang="ko-KR" sz="1400" b="1" i="0" u="none" strike="noStrike" kern="1200" cap="none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바로가기 버튼을 통해 </a:t>
            </a:r>
            <a:r>
              <a:rPr lang="ko-KR" altLang="en-US" sz="11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쿼리창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추가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데이터베이스 생성 등을 할 수 있음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29" name="설명선: 굽은 선(테두리 없음) 28">
            <a:extLst>
              <a:ext uri="{FF2B5EF4-FFF2-40B4-BE49-F238E27FC236}">
                <a16:creationId xmlns:a16="http://schemas.microsoft.com/office/drawing/2014/main" id="{4391CE25-9E21-0CAB-BE46-8234C9061460}"/>
              </a:ext>
            </a:extLst>
          </p:cNvPr>
          <p:cNvSpPr/>
          <p:nvPr/>
        </p:nvSpPr>
        <p:spPr>
          <a:xfrm rot="16200000">
            <a:off x="10018700" y="322164"/>
            <a:ext cx="662138" cy="325295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20373"/>
              <a:gd name="adj5" fmla="val 55843"/>
              <a:gd name="adj6" fmla="val -3270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spc="-1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패널 관리</a:t>
            </a:r>
            <a:r>
              <a:rPr kumimoji="0" lang="en-US" altLang="ko-KR" sz="1400" b="1" i="0" u="none" strike="noStrike" kern="1200" cap="none" spc="-15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좌측</a:t>
            </a: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네비게이터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등</a:t>
            </a: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), 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하단</a:t>
            </a: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(Information, output), 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우측</a:t>
            </a: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(SQL Additions) 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패널을 숨기거나 보일 수 있음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0" name="설명선: 굽은 선(테두리 없음) 29">
            <a:extLst>
              <a:ext uri="{FF2B5EF4-FFF2-40B4-BE49-F238E27FC236}">
                <a16:creationId xmlns:a16="http://schemas.microsoft.com/office/drawing/2014/main" id="{05E6EB9D-0430-5BE2-2AEB-447D955E0E83}"/>
              </a:ext>
            </a:extLst>
          </p:cNvPr>
          <p:cNvSpPr/>
          <p:nvPr/>
        </p:nvSpPr>
        <p:spPr>
          <a:xfrm rot="16200000" flipH="1" flipV="1">
            <a:off x="8255060" y="4437661"/>
            <a:ext cx="1026057" cy="2976550"/>
          </a:xfrm>
          <a:prstGeom prst="callout2">
            <a:avLst>
              <a:gd name="adj1" fmla="val 71856"/>
              <a:gd name="adj2" fmla="val -13846"/>
              <a:gd name="adj3" fmla="val 71856"/>
              <a:gd name="adj4" fmla="val -184828"/>
              <a:gd name="adj5" fmla="val 58796"/>
              <a:gd name="adj6" fmla="val -263733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도움말</a:t>
            </a:r>
            <a:r>
              <a:rPr lang="en-US" altLang="ko-KR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영역</a:t>
            </a:r>
            <a:r>
              <a:rPr kumimoji="0" lang="en-US" altLang="ko-KR" sz="1400" b="1" i="0" u="none" strike="noStrike" kern="1200" cap="none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구문 또는 함수 관련 도움말을 볼 수 있음</a:t>
            </a:r>
            <a:endParaRPr lang="en-US" altLang="ko-KR" sz="11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Context help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통해 공식 문서 요약 정보를 확인 가능하며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Snippets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탭을 통해 기본 또는 사용자가 정의한 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문을 자동으로 삽입할 수 있도록 사용 가능</a:t>
            </a:r>
            <a:endParaRPr lang="en-US" altLang="ko-KR" sz="11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6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DFAE94-B867-2E0D-12E9-E7F2E8995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" t="15532" r="83806" b="37320"/>
          <a:stretch/>
        </p:blipFill>
        <p:spPr>
          <a:xfrm>
            <a:off x="192230" y="1134200"/>
            <a:ext cx="2282613" cy="41341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83D22E-D674-936C-C8D2-520DD705B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90963"/>
              </p:ext>
            </p:extLst>
          </p:nvPr>
        </p:nvGraphicFramePr>
        <p:xfrm>
          <a:off x="3767874" y="1135339"/>
          <a:ext cx="8231896" cy="1905000"/>
        </p:xfrm>
        <a:graphic>
          <a:graphicData uri="http://schemas.openxmlformats.org/drawingml/2006/table">
            <a:tbl>
              <a:tblPr firstRow="1" bandRow="1"/>
              <a:tblGrid>
                <a:gridCol w="2333393">
                  <a:extLst>
                    <a:ext uri="{9D8B030D-6E8A-4147-A177-3AD203B41FA5}">
                      <a16:colId xmlns:a16="http://schemas.microsoft.com/office/drawing/2014/main" val="135677434"/>
                    </a:ext>
                  </a:extLst>
                </a:gridCol>
                <a:gridCol w="5898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Server Status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서버의 현재 상태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업타임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연결 수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메모리 사용량 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를 시각적으로 확인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Client Connections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현재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MySQL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서버에 연결된 클라이언트 세션들을 확인하고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특정 세션 종료도 가능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2117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Users and Privileges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사용자 계정 관리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계정 생성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및 권한 설정을 할 수 있는 메뉴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563833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Status and System Variables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서버의 전반적인 상태 지표 및 시스템 변수들을 조회하고 수정할 수 있음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064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Export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선택한 데이터베이스나 테이블을 파일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(.</a:t>
                      </a:r>
                      <a:r>
                        <a:rPr lang="en-US" altLang="ko-KR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sql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.csv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로 내보낼 수 있음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710655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Data Import/Restore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데이터베이스 백업 파일을 가져오거나 복원할 수 있는 기능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79908"/>
                  </a:ext>
                </a:extLst>
              </a:tr>
            </a:tbl>
          </a:graphicData>
        </a:graphic>
      </p:graphicFrame>
      <p:sp>
        <p:nvSpPr>
          <p:cNvPr id="32" name="Rectangle 4">
            <a:extLst>
              <a:ext uri="{FF2B5EF4-FFF2-40B4-BE49-F238E27FC236}">
                <a16:creationId xmlns:a16="http://schemas.microsoft.com/office/drawing/2014/main" id="{800F02DD-133C-CEB0-F7F2-8CCDAB61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4009BA7-F399-175F-F8CD-FC4A4C02A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47644"/>
              </p:ext>
            </p:extLst>
          </p:nvPr>
        </p:nvGraphicFramePr>
        <p:xfrm>
          <a:off x="3767874" y="3225317"/>
          <a:ext cx="8231896" cy="1181100"/>
        </p:xfrm>
        <a:graphic>
          <a:graphicData uri="http://schemas.openxmlformats.org/drawingml/2006/table">
            <a:tbl>
              <a:tblPr firstRow="1" bandRow="1"/>
              <a:tblGrid>
                <a:gridCol w="2333393">
                  <a:extLst>
                    <a:ext uri="{9D8B030D-6E8A-4147-A177-3AD203B41FA5}">
                      <a16:colId xmlns:a16="http://schemas.microsoft.com/office/drawing/2014/main" val="135677434"/>
                    </a:ext>
                  </a:extLst>
                </a:gridCol>
                <a:gridCol w="5898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Startup / Shutdown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MySQL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서버를 시작하거나 중지하는 제어 기능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algn="l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운영체제 및 권한에 따라 동작 제한될 수 있음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Server Logs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에러 로그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일반 쿼리 로그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슬로우 쿼리 로그 등을 조회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2117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Options File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my.cnf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또는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my.ini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설정 파일의 주요 항목을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GUI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를 통해 수정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563833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A042AFAE-B1A6-0751-4213-356570324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861321"/>
              </p:ext>
            </p:extLst>
          </p:nvPr>
        </p:nvGraphicFramePr>
        <p:xfrm>
          <a:off x="3767874" y="4547496"/>
          <a:ext cx="8231896" cy="807720"/>
        </p:xfrm>
        <a:graphic>
          <a:graphicData uri="http://schemas.openxmlformats.org/drawingml/2006/table">
            <a:tbl>
              <a:tblPr firstRow="1" bandRow="1"/>
              <a:tblGrid>
                <a:gridCol w="2333393">
                  <a:extLst>
                    <a:ext uri="{9D8B030D-6E8A-4147-A177-3AD203B41FA5}">
                      <a16:colId xmlns:a16="http://schemas.microsoft.com/office/drawing/2014/main" val="135677434"/>
                    </a:ext>
                  </a:extLst>
                </a:gridCol>
                <a:gridCol w="5898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Dashboard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CPU,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메모리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I/O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사용률 등 서버 성능에 대한 대시보드를 제공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Performance Reports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쿼리 성능이나 인덱스 사용 현황 등 세부 성능 리포트를 조회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2117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C98FF0-DA51-2DEB-D60B-370504D0B218}"/>
              </a:ext>
            </a:extLst>
          </p:cNvPr>
          <p:cNvSpPr/>
          <p:nvPr/>
        </p:nvSpPr>
        <p:spPr>
          <a:xfrm>
            <a:off x="192231" y="1451113"/>
            <a:ext cx="2282612" cy="167971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007CD4-F786-DA20-CE46-D7B592F272CE}"/>
              </a:ext>
            </a:extLst>
          </p:cNvPr>
          <p:cNvSpPr/>
          <p:nvPr/>
        </p:nvSpPr>
        <p:spPr>
          <a:xfrm>
            <a:off x="3767873" y="1124262"/>
            <a:ext cx="8231895" cy="198075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B66E900-F3FC-8C31-E32E-73ACFBDC2052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2474843" y="2114638"/>
            <a:ext cx="1293030" cy="1763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61ADEC-1763-D58C-F421-B36F04B9F96F}"/>
              </a:ext>
            </a:extLst>
          </p:cNvPr>
          <p:cNvSpPr/>
          <p:nvPr/>
        </p:nvSpPr>
        <p:spPr>
          <a:xfrm>
            <a:off x="192231" y="3244457"/>
            <a:ext cx="2282612" cy="96973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AF3D8D-2BE6-7A6C-24DE-C3BFD34DAB7D}"/>
              </a:ext>
            </a:extLst>
          </p:cNvPr>
          <p:cNvSpPr/>
          <p:nvPr/>
        </p:nvSpPr>
        <p:spPr>
          <a:xfrm>
            <a:off x="3767873" y="3225316"/>
            <a:ext cx="8231895" cy="12174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E94D76F-9D93-E678-F1E2-E36F3DC94B20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474843" y="3729324"/>
            <a:ext cx="1293030" cy="10473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6E73E52-7DE4-0C8B-20B5-073055A95580}"/>
              </a:ext>
            </a:extLst>
          </p:cNvPr>
          <p:cNvSpPr/>
          <p:nvPr/>
        </p:nvSpPr>
        <p:spPr>
          <a:xfrm>
            <a:off x="192231" y="4321885"/>
            <a:ext cx="2282612" cy="71725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A974D9F-2A2E-F9A6-E3AC-7B6EF77683CD}"/>
              </a:ext>
            </a:extLst>
          </p:cNvPr>
          <p:cNvSpPr/>
          <p:nvPr/>
        </p:nvSpPr>
        <p:spPr>
          <a:xfrm>
            <a:off x="3767873" y="4547496"/>
            <a:ext cx="8231895" cy="85939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9B7AD3D-9D7F-C12A-47A7-47E261F63B07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2474843" y="4680512"/>
            <a:ext cx="1293030" cy="29668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0298FBA2-251C-653D-8459-D5B1B841B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573768"/>
              </p:ext>
            </p:extLst>
          </p:nvPr>
        </p:nvGraphicFramePr>
        <p:xfrm>
          <a:off x="3753443" y="5555586"/>
          <a:ext cx="8231896" cy="807720"/>
        </p:xfrm>
        <a:graphic>
          <a:graphicData uri="http://schemas.openxmlformats.org/drawingml/2006/table">
            <a:tbl>
              <a:tblPr firstRow="1" bandRow="1"/>
              <a:tblGrid>
                <a:gridCol w="2333393">
                  <a:extLst>
                    <a:ext uri="{9D8B030D-6E8A-4147-A177-3AD203B41FA5}">
                      <a16:colId xmlns:a16="http://schemas.microsoft.com/office/drawing/2014/main" val="135677434"/>
                    </a:ext>
                  </a:extLst>
                </a:gridCol>
                <a:gridCol w="5898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Administration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현재 보여지고 있는 서버 관리 관련 메뉴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  <a:tr h="10486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Schemas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스키마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목록과 그 구조를 보여주는 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2117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385B5D-5EEF-F54F-0384-C5FA5F6507E7}"/>
              </a:ext>
            </a:extLst>
          </p:cNvPr>
          <p:cNvSpPr/>
          <p:nvPr/>
        </p:nvSpPr>
        <p:spPr>
          <a:xfrm>
            <a:off x="177800" y="5071561"/>
            <a:ext cx="2282612" cy="19386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825F2F-C319-52FD-0963-CF72B7A924BD}"/>
              </a:ext>
            </a:extLst>
          </p:cNvPr>
          <p:cNvSpPr/>
          <p:nvPr/>
        </p:nvSpPr>
        <p:spPr>
          <a:xfrm>
            <a:off x="3753442" y="5555586"/>
            <a:ext cx="8231895" cy="85939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89C047E-61B3-6181-1008-5C70E71BC3A7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2460412" y="5168492"/>
            <a:ext cx="1293030" cy="81679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068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00F02DD-133C-CEB0-F7F2-8CCDAB61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F81628-C756-2AB8-05F1-B155DE03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24857-EB0B-C92E-48CA-5B2C0C31F336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Navigator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패널에서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Administrator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탭 내 항목을 클릭 시 발생하는 문제 해결방법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51088B-FDB7-3614-AB19-6C9CC27D5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9" t="5231" r="5974" b="42954"/>
          <a:stretch/>
        </p:blipFill>
        <p:spPr bwMode="auto">
          <a:xfrm>
            <a:off x="8186737" y="1855487"/>
            <a:ext cx="3267075" cy="18211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0E236A-BC9E-533A-90B1-67B1E63E04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1" t="15532" r="83806" b="37320"/>
          <a:stretch/>
        </p:blipFill>
        <p:spPr>
          <a:xfrm>
            <a:off x="323754" y="1855487"/>
            <a:ext cx="2282613" cy="41341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AC4F2A-9145-4A27-2DEE-F27D56D45F25}"/>
              </a:ext>
            </a:extLst>
          </p:cNvPr>
          <p:cNvSpPr/>
          <p:nvPr/>
        </p:nvSpPr>
        <p:spPr>
          <a:xfrm>
            <a:off x="552450" y="2390775"/>
            <a:ext cx="1971675" cy="24765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97EF5D-37D5-BEBD-8689-C9D89BF7F4CC}"/>
              </a:ext>
            </a:extLst>
          </p:cNvPr>
          <p:cNvSpPr/>
          <p:nvPr/>
        </p:nvSpPr>
        <p:spPr>
          <a:xfrm>
            <a:off x="8186737" y="1855487"/>
            <a:ext cx="3267075" cy="182116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A74E0DC-33FB-CF11-88A0-BDE4B96883D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524125" y="2514600"/>
            <a:ext cx="5662612" cy="25146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1F89DB-34B2-3BC9-3AA3-F4C9A5164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577269"/>
              </p:ext>
            </p:extLst>
          </p:nvPr>
        </p:nvGraphicFramePr>
        <p:xfrm>
          <a:off x="2882718" y="3786246"/>
          <a:ext cx="6670856" cy="1099036"/>
        </p:xfrm>
        <a:graphic>
          <a:graphicData uri="http://schemas.openxmlformats.org/drawingml/2006/table">
            <a:tbl>
              <a:tblPr firstRow="1" bandRow="1"/>
              <a:tblGrid>
                <a:gridCol w="6670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6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나눔스퀘어 ExtraBold" panose="020B0600000101010101" pitchFamily="50" charset="-127"/>
                          <a:cs typeface="+mn-cs"/>
                        </a:rPr>
                        <a:t>발생원인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이 오류 메시지는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MySQL Workbench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에서 서버 상태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(Server Status)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확인이나 관리 기능 실행 시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내부적으로 사용하는 </a:t>
                      </a:r>
                      <a:r>
                        <a:rPr lang="en-US" altLang="ko-KR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chcp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명령어를 실행하지 못해 발생하는 문제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527C4CD-FDA9-E329-7850-075FEF75E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41612"/>
              </p:ext>
            </p:extLst>
          </p:nvPr>
        </p:nvGraphicFramePr>
        <p:xfrm>
          <a:off x="2882718" y="5081646"/>
          <a:ext cx="6670856" cy="1419128"/>
        </p:xfrm>
        <a:graphic>
          <a:graphicData uri="http://schemas.openxmlformats.org/drawingml/2006/table">
            <a:tbl>
              <a:tblPr firstRow="1" bandRow="1"/>
              <a:tblGrid>
                <a:gridCol w="6670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6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나눔스퀘어 ExtraBold" panose="020B0600000101010101" pitchFamily="50" charset="-127"/>
                          <a:cs typeface="+mn-cs"/>
                        </a:rPr>
                        <a:t>해결방법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PATH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환경 변수에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C:\Windows\System32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추가 후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MySQL Workbench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재실행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제어판에서 지역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로캐일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 변경 후 컴퓨터 재부팅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554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924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00F02DD-133C-CEB0-F7F2-8CCDAB61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F81628-C756-2AB8-05F1-B155DE03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24857-EB0B-C92E-48CA-5B2C0C31F336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PATH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환경 변수에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C:\Windows\System32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확인 및 추가 방법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CB0EBE7-6FAA-28C3-7513-D0DE0CC5DE8D}"/>
              </a:ext>
            </a:extLst>
          </p:cNvPr>
          <p:cNvGrpSpPr/>
          <p:nvPr/>
        </p:nvGrpSpPr>
        <p:grpSpPr>
          <a:xfrm>
            <a:off x="818009" y="1835727"/>
            <a:ext cx="4514850" cy="4642961"/>
            <a:chOff x="2914650" y="144034"/>
            <a:chExt cx="6610350" cy="67258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C474FB2-8E6E-B7B8-A850-D6AED454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611" t="2100"/>
            <a:stretch/>
          </p:blipFill>
          <p:spPr>
            <a:xfrm>
              <a:off x="2914650" y="144034"/>
              <a:ext cx="6610350" cy="67139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6FDACD-BFBC-84B8-9839-E9AC7CF30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333" t="94583"/>
            <a:stretch/>
          </p:blipFill>
          <p:spPr>
            <a:xfrm>
              <a:off x="6677025" y="6498448"/>
              <a:ext cx="1485900" cy="37147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A6D24D2-97A7-3625-B2E5-BF8703B8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333" t="94583"/>
            <a:stretch/>
          </p:blipFill>
          <p:spPr>
            <a:xfrm>
              <a:off x="5191125" y="6498448"/>
              <a:ext cx="1485900" cy="37147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BFA43BE-F5F4-A138-B4C0-FA1367A7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333" t="94583"/>
            <a:stretch/>
          </p:blipFill>
          <p:spPr>
            <a:xfrm>
              <a:off x="4772026" y="6498448"/>
              <a:ext cx="1485900" cy="37147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D8D3F8-F22E-244A-933A-26050E86F110}"/>
              </a:ext>
            </a:extLst>
          </p:cNvPr>
          <p:cNvSpPr/>
          <p:nvPr/>
        </p:nvSpPr>
        <p:spPr>
          <a:xfrm>
            <a:off x="1754162" y="6181724"/>
            <a:ext cx="312763" cy="2969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E5E9BB7-F978-56C2-56BC-93A74A9D3EF9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rot="16200000" flipV="1">
            <a:off x="-542969" y="3728210"/>
            <a:ext cx="4112471" cy="794557"/>
          </a:xfrm>
          <a:prstGeom prst="bentConnector4">
            <a:avLst>
              <a:gd name="adj1" fmla="val 48195"/>
              <a:gd name="adj2" fmla="val 182716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18AAD2-F89A-6C23-06A5-A646F3BE622A}"/>
              </a:ext>
            </a:extLst>
          </p:cNvPr>
          <p:cNvSpPr/>
          <p:nvPr/>
        </p:nvSpPr>
        <p:spPr>
          <a:xfrm>
            <a:off x="1115987" y="1920771"/>
            <a:ext cx="474688" cy="2969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D925BB-F11B-17E4-AA1F-6DED91F77366}"/>
              </a:ext>
            </a:extLst>
          </p:cNvPr>
          <p:cNvSpPr/>
          <p:nvPr/>
        </p:nvSpPr>
        <p:spPr>
          <a:xfrm>
            <a:off x="878643" y="2775548"/>
            <a:ext cx="1494192" cy="4343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C879DD1-F001-FCD6-36BB-AF25C5E42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650" y="1835727"/>
            <a:ext cx="4078614" cy="45384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08CA46-D159-4242-3DCE-CCD1CDC884D0}"/>
              </a:ext>
            </a:extLst>
          </p:cNvPr>
          <p:cNvSpPr/>
          <p:nvPr/>
        </p:nvSpPr>
        <p:spPr>
          <a:xfrm>
            <a:off x="7647465" y="2150242"/>
            <a:ext cx="429735" cy="23100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E046A05-6BE5-CB0C-4E82-625135350DA9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 flipV="1">
            <a:off x="2372835" y="2265746"/>
            <a:ext cx="5274630" cy="726991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7BEE64D-92E3-47F0-14FC-A9A68F18F92D}"/>
              </a:ext>
            </a:extLst>
          </p:cNvPr>
          <p:cNvSpPr txBox="1"/>
          <p:nvPr/>
        </p:nvSpPr>
        <p:spPr>
          <a:xfrm>
            <a:off x="2049764" y="5863166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시작 버튼 클릭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B15B87-C48D-CDCB-D6DD-F3386290E2D2}"/>
              </a:ext>
            </a:extLst>
          </p:cNvPr>
          <p:cNvSpPr txBox="1"/>
          <p:nvPr/>
        </p:nvSpPr>
        <p:spPr>
          <a:xfrm>
            <a:off x="1625739" y="1899655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검색란에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환경변수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D54BBA-2E41-65F2-40E7-BE6416991883}"/>
              </a:ext>
            </a:extLst>
          </p:cNvPr>
          <p:cNvSpPr txBox="1"/>
          <p:nvPr/>
        </p:nvSpPr>
        <p:spPr>
          <a:xfrm>
            <a:off x="8697797" y="571260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⑤ 환경변수 버튼 클릭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FB8267-B245-604A-5A5B-226723ACAFF9}"/>
              </a:ext>
            </a:extLst>
          </p:cNvPr>
          <p:cNvSpPr txBox="1"/>
          <p:nvPr/>
        </p:nvSpPr>
        <p:spPr>
          <a:xfrm>
            <a:off x="1385250" y="317374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해당 항목 클릭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72ECF2-A7FD-E161-6BFB-D61A2DAD955B}"/>
              </a:ext>
            </a:extLst>
          </p:cNvPr>
          <p:cNvSpPr txBox="1"/>
          <p:nvPr/>
        </p:nvSpPr>
        <p:spPr>
          <a:xfrm>
            <a:off x="7624859" y="18147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고급 탭 클릭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A976029-608F-7AF0-B4FB-3840472E14F4}"/>
              </a:ext>
            </a:extLst>
          </p:cNvPr>
          <p:cNvSpPr/>
          <p:nvPr/>
        </p:nvSpPr>
        <p:spPr>
          <a:xfrm>
            <a:off x="8952390" y="5499417"/>
            <a:ext cx="1353660" cy="23100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54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9D24-1219-4A73-8AF1-53F68286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62" y="1271438"/>
            <a:ext cx="10515600" cy="1325563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설치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B1AB-A61F-4812-BEE7-DA00B44CF218}"/>
              </a:ext>
            </a:extLst>
          </p:cNvPr>
          <p:cNvSpPr txBox="1"/>
          <p:nvPr/>
        </p:nvSpPr>
        <p:spPr>
          <a:xfrm>
            <a:off x="691162" y="968164"/>
            <a:ext cx="979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04F55"/>
                </a:solidFill>
                <a:latin typeface="+mj-lt"/>
              </a:rPr>
              <a:t>01.</a:t>
            </a:r>
            <a:endParaRPr lang="ko-KR" altLang="en-US" sz="3200" b="1" dirty="0">
              <a:solidFill>
                <a:srgbClr val="204F5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936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B818168-2108-5342-1B1C-93BFA895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9" y="2116259"/>
            <a:ext cx="4677916" cy="442812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00F02DD-133C-CEB0-F7F2-8CCDAB61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F81628-C756-2AB8-05F1-B155DE03A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24857-EB0B-C92E-48CA-5B2C0C31F336}"/>
              </a:ext>
            </a:extLst>
          </p:cNvPr>
          <p:cNvSpPr txBox="1"/>
          <p:nvPr/>
        </p:nvSpPr>
        <p:spPr>
          <a:xfrm>
            <a:off x="747527" y="1341472"/>
            <a:ext cx="112490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PATH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환경 변수에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C:\Windows\System32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확인 및 추가 방법</a:t>
            </a:r>
            <a:endParaRPr lang="en-US" altLang="ko-KR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해당 항목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(%</a:t>
            </a:r>
            <a:r>
              <a:rPr lang="en-US" altLang="ko-KR" sz="2200" dirty="0" err="1">
                <a:solidFill>
                  <a:srgbClr val="30AEAA"/>
                </a:solidFill>
                <a:ea typeface="나눔스퀘어 ExtraBold" panose="020B0600000101010101" pitchFamily="50" charset="-127"/>
              </a:rPr>
              <a:t>SystemRoot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%\system32)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또는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(C:\Windows\System32)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 이 있으면 창 닫기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E5E9BB7-F978-56C2-56BC-93A74A9D3EF9}"/>
              </a:ext>
            </a:extLst>
          </p:cNvPr>
          <p:cNvCxnSpPr>
            <a:cxnSpLocks/>
            <a:stCxn id="19" idx="2"/>
            <a:endCxn id="4" idx="1"/>
          </p:cNvCxnSpPr>
          <p:nvPr/>
        </p:nvCxnSpPr>
        <p:spPr>
          <a:xfrm rot="5400000">
            <a:off x="957383" y="4277731"/>
            <a:ext cx="404104" cy="250435"/>
          </a:xfrm>
          <a:prstGeom prst="bentConnector4">
            <a:avLst>
              <a:gd name="adj1" fmla="val 41119"/>
              <a:gd name="adj2" fmla="val 191281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18AAD2-F89A-6C23-06A5-A646F3BE622A}"/>
              </a:ext>
            </a:extLst>
          </p:cNvPr>
          <p:cNvSpPr/>
          <p:nvPr/>
        </p:nvSpPr>
        <p:spPr>
          <a:xfrm>
            <a:off x="891342" y="3903933"/>
            <a:ext cx="786619" cy="2969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EBC1B2B-B60B-9FA4-8891-358BB63B9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604" y="2106477"/>
            <a:ext cx="3951089" cy="3756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F44AF8-D97E-A300-2E96-051233E9C87A}"/>
              </a:ext>
            </a:extLst>
          </p:cNvPr>
          <p:cNvSpPr/>
          <p:nvPr/>
        </p:nvSpPr>
        <p:spPr>
          <a:xfrm>
            <a:off x="1034217" y="4533225"/>
            <a:ext cx="2823408" cy="14354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48F6FA-5B95-283B-DDA9-5B325C8CF4C2}"/>
              </a:ext>
            </a:extLst>
          </p:cNvPr>
          <p:cNvSpPr/>
          <p:nvPr/>
        </p:nvSpPr>
        <p:spPr>
          <a:xfrm>
            <a:off x="2544737" y="5065806"/>
            <a:ext cx="769963" cy="2969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D8D3F8-F22E-244A-933A-26050E86F110}"/>
              </a:ext>
            </a:extLst>
          </p:cNvPr>
          <p:cNvSpPr/>
          <p:nvPr/>
        </p:nvSpPr>
        <p:spPr>
          <a:xfrm>
            <a:off x="7303442" y="2641633"/>
            <a:ext cx="2657475" cy="14287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B1FA5C8-818D-DA0C-3CF2-207625B841D3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flipH="1">
            <a:off x="3314700" y="4605000"/>
            <a:ext cx="542925" cy="609288"/>
          </a:xfrm>
          <a:prstGeom prst="bentConnector3">
            <a:avLst>
              <a:gd name="adj1" fmla="val -42105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30F0CF-CAA5-2EDD-F6D8-2C21DDAB1475}"/>
              </a:ext>
            </a:extLst>
          </p:cNvPr>
          <p:cNvCxnSpPr>
            <a:cxnSpLocks/>
            <a:stCxn id="6" idx="2"/>
            <a:endCxn id="17" idx="2"/>
          </p:cNvCxnSpPr>
          <p:nvPr/>
        </p:nvCxnSpPr>
        <p:spPr>
          <a:xfrm rot="5400000" flipH="1" flipV="1">
            <a:off x="4491818" y="1222408"/>
            <a:ext cx="2578261" cy="5702461"/>
          </a:xfrm>
          <a:prstGeom prst="bentConnector3">
            <a:avLst>
              <a:gd name="adj1" fmla="val -8866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0B6566D-C970-1E39-5EA9-CA129AE2B0A3}"/>
              </a:ext>
            </a:extLst>
          </p:cNvPr>
          <p:cNvSpPr txBox="1"/>
          <p:nvPr/>
        </p:nvSpPr>
        <p:spPr>
          <a:xfrm>
            <a:off x="1651017" y="3876792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시스템 변수 확인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915E67-E39B-F31E-847A-73E4061FF4DF}"/>
              </a:ext>
            </a:extLst>
          </p:cNvPr>
          <p:cNvSpPr txBox="1"/>
          <p:nvPr/>
        </p:nvSpPr>
        <p:spPr>
          <a:xfrm>
            <a:off x="2950618" y="4197429"/>
            <a:ext cx="29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변수 이름에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“Path”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찾기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87BF1D-BEA4-8F74-E559-96F5088530A0}"/>
              </a:ext>
            </a:extLst>
          </p:cNvPr>
          <p:cNvSpPr txBox="1"/>
          <p:nvPr/>
        </p:nvSpPr>
        <p:spPr>
          <a:xfrm>
            <a:off x="9449500" y="51694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⑤ 있다면 확인 클릭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3A0C32-4855-70C5-CCAB-84BBC5E8505F}"/>
              </a:ext>
            </a:extLst>
          </p:cNvPr>
          <p:cNvSpPr txBox="1"/>
          <p:nvPr/>
        </p:nvSpPr>
        <p:spPr>
          <a:xfrm>
            <a:off x="1388773" y="535414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편집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6B7DA0-B05A-7826-60A4-D6A81F16D532}"/>
              </a:ext>
            </a:extLst>
          </p:cNvPr>
          <p:cNvSpPr txBox="1"/>
          <p:nvPr/>
        </p:nvSpPr>
        <p:spPr>
          <a:xfrm>
            <a:off x="5518986" y="5543846"/>
            <a:ext cx="3625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%</a:t>
            </a:r>
            <a:r>
              <a:rPr lang="en-US" altLang="ko-KR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SystemRoot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%\system32</a:t>
            </a: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또는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C:\Windows\System32 </a:t>
            </a: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항목이 있는지 확인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143406-F7FB-25D1-84EC-9570D5371CE7}"/>
              </a:ext>
            </a:extLst>
          </p:cNvPr>
          <p:cNvSpPr/>
          <p:nvPr/>
        </p:nvSpPr>
        <p:spPr>
          <a:xfrm>
            <a:off x="9567669" y="5492147"/>
            <a:ext cx="738381" cy="27047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B5AE181-73A7-D025-0B05-8E9E7749F570}"/>
              </a:ext>
            </a:extLst>
          </p:cNvPr>
          <p:cNvCxnSpPr>
            <a:cxnSpLocks/>
            <a:stCxn id="17" idx="3"/>
            <a:endCxn id="43" idx="3"/>
          </p:cNvCxnSpPr>
          <p:nvPr/>
        </p:nvCxnSpPr>
        <p:spPr>
          <a:xfrm>
            <a:off x="9960917" y="2713071"/>
            <a:ext cx="345133" cy="2914315"/>
          </a:xfrm>
          <a:prstGeom prst="bentConnector3">
            <a:avLst>
              <a:gd name="adj1" fmla="val 489132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9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70F6391-E0F3-C662-6600-6EDC5B86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99" y="2110912"/>
            <a:ext cx="4493226" cy="42715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BC1B2B-B60B-9FA4-8891-358BB63B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9" y="2139853"/>
            <a:ext cx="3951089" cy="375615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00F02DD-133C-CEB0-F7F2-8CCDAB61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F81628-C756-2AB8-05F1-B155DE03A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24857-EB0B-C92E-48CA-5B2C0C31F336}"/>
              </a:ext>
            </a:extLst>
          </p:cNvPr>
          <p:cNvSpPr txBox="1"/>
          <p:nvPr/>
        </p:nvSpPr>
        <p:spPr>
          <a:xfrm>
            <a:off x="747527" y="1341472"/>
            <a:ext cx="112490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PATH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환경 변수에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C:\Windows\System32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확인 및 추가 방법</a:t>
            </a:r>
            <a:endParaRPr lang="en-US" altLang="ko-KR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sz="22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만약 </a:t>
            </a:r>
            <a:r>
              <a:rPr lang="en-US" altLang="ko-KR" sz="22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“%</a:t>
            </a:r>
            <a:r>
              <a:rPr lang="en-US" altLang="ko-KR" sz="2200" dirty="0" err="1">
                <a:solidFill>
                  <a:srgbClr val="FF0000"/>
                </a:solidFill>
                <a:ea typeface="나눔스퀘어 ExtraBold" panose="020B0600000101010101" pitchFamily="50" charset="-127"/>
              </a:rPr>
              <a:t>SystemRoot</a:t>
            </a:r>
            <a:r>
              <a:rPr lang="en-US" altLang="ko-KR" sz="22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%\system32” </a:t>
            </a:r>
            <a:r>
              <a:rPr lang="ko-KR" altLang="en-US" sz="22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항목이 없을 경우 다음과 같이 추가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E5E9BB7-F978-56C2-56BC-93A74A9D3EF9}"/>
              </a:ext>
            </a:extLst>
          </p:cNvPr>
          <p:cNvCxnSpPr>
            <a:cxnSpLocks/>
            <a:stCxn id="17" idx="3"/>
            <a:endCxn id="20" idx="0"/>
          </p:cNvCxnSpPr>
          <p:nvPr/>
        </p:nvCxnSpPr>
        <p:spPr>
          <a:xfrm>
            <a:off x="8477250" y="4258521"/>
            <a:ext cx="1666777" cy="1692683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18AAD2-F89A-6C23-06A5-A646F3BE622A}"/>
              </a:ext>
            </a:extLst>
          </p:cNvPr>
          <p:cNvSpPr/>
          <p:nvPr/>
        </p:nvSpPr>
        <p:spPr>
          <a:xfrm>
            <a:off x="4000300" y="2508955"/>
            <a:ext cx="657426" cy="22472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D8D3F8-F22E-244A-933A-26050E86F110}"/>
              </a:ext>
            </a:extLst>
          </p:cNvPr>
          <p:cNvSpPr/>
          <p:nvPr/>
        </p:nvSpPr>
        <p:spPr>
          <a:xfrm>
            <a:off x="7143553" y="4159688"/>
            <a:ext cx="1333697" cy="19766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630F0CF-CAA5-2EDD-F6D8-2C21DDAB1475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4657726" y="2621315"/>
            <a:ext cx="2485827" cy="163720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B1FE72-8DA3-CE20-D176-08ABB23E6D20}"/>
              </a:ext>
            </a:extLst>
          </p:cNvPr>
          <p:cNvSpPr/>
          <p:nvPr/>
        </p:nvSpPr>
        <p:spPr>
          <a:xfrm>
            <a:off x="9715303" y="5951204"/>
            <a:ext cx="857447" cy="33529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74281-216F-2D4B-B5AF-9DD48DFAD900}"/>
              </a:ext>
            </a:extLst>
          </p:cNvPr>
          <p:cNvSpPr txBox="1"/>
          <p:nvPr/>
        </p:nvSpPr>
        <p:spPr>
          <a:xfrm>
            <a:off x="4778175" y="225280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새로만들기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클릭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FBF7F1-02B4-5CD6-F1C3-AC7C1C9F7686}"/>
              </a:ext>
            </a:extLst>
          </p:cNvPr>
          <p:cNvSpPr txBox="1"/>
          <p:nvPr/>
        </p:nvSpPr>
        <p:spPr>
          <a:xfrm>
            <a:off x="6286402" y="4301578"/>
            <a:ext cx="3336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C:\Windows\System32</a:t>
            </a: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경로 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172AB6-BF03-AC06-B741-842B767B5E60}"/>
              </a:ext>
            </a:extLst>
          </p:cNvPr>
          <p:cNvSpPr txBox="1"/>
          <p:nvPr/>
        </p:nvSpPr>
        <p:spPr>
          <a:xfrm>
            <a:off x="10144026" y="556485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확인 클릭</a:t>
            </a:r>
          </a:p>
        </p:txBody>
      </p:sp>
    </p:spTree>
    <p:extLst>
      <p:ext uri="{BB962C8B-B14F-4D97-AF65-F5344CB8AC3E}">
        <p14:creationId xmlns:p14="http://schemas.microsoft.com/office/powerpoint/2010/main" val="1645996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CD642CE4-8F27-D5FA-6C5F-545ADE1FF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16" y="1875407"/>
            <a:ext cx="3816324" cy="433459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00F02DD-133C-CEB0-F7F2-8CCDAB61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F81628-C756-2AB8-05F1-B155DE03A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24857-EB0B-C92E-48CA-5B2C0C31F336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제어판에서 지역 </a:t>
            </a:r>
            <a:r>
              <a:rPr lang="ko-KR" altLang="en-US" sz="2200" dirty="0" err="1">
                <a:solidFill>
                  <a:srgbClr val="30AEAA"/>
                </a:solidFill>
                <a:ea typeface="나눔스퀘어 ExtraBold" panose="020B0600000101010101" pitchFamily="50" charset="-127"/>
              </a:rPr>
              <a:t>로캐일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 변경 방법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82ABB1-0A16-6720-2778-EA1F80C6CC30}"/>
              </a:ext>
            </a:extLst>
          </p:cNvPr>
          <p:cNvGrpSpPr/>
          <p:nvPr/>
        </p:nvGrpSpPr>
        <p:grpSpPr>
          <a:xfrm>
            <a:off x="818010" y="1752599"/>
            <a:ext cx="4639816" cy="4789539"/>
            <a:chOff x="2933700" y="191656"/>
            <a:chExt cx="6457950" cy="666634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8F1722-1BFE-A124-A79C-2E1A616F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541" t="2794" r="1583"/>
            <a:stretch/>
          </p:blipFill>
          <p:spPr>
            <a:xfrm>
              <a:off x="2933700" y="191656"/>
              <a:ext cx="6457950" cy="666634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DCB4E1C-BFB0-D916-EE78-0CEBAD2F2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7985" t="94888" r="1583"/>
            <a:stretch/>
          </p:blipFill>
          <p:spPr>
            <a:xfrm>
              <a:off x="4705350" y="6503742"/>
              <a:ext cx="4314921" cy="350557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5EB969-641E-CA20-0E26-939EE04753E1}"/>
              </a:ext>
            </a:extLst>
          </p:cNvPr>
          <p:cNvSpPr/>
          <p:nvPr/>
        </p:nvSpPr>
        <p:spPr>
          <a:xfrm>
            <a:off x="1773212" y="6267449"/>
            <a:ext cx="312763" cy="2969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9B0209F-17DD-9510-EE56-6E0B36C00E8B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rot="16200000" flipV="1">
            <a:off x="-589464" y="3748391"/>
            <a:ext cx="4243560" cy="794556"/>
          </a:xfrm>
          <a:prstGeom prst="bentConnector4">
            <a:avLst>
              <a:gd name="adj1" fmla="val 48251"/>
              <a:gd name="adj2" fmla="val 128771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E1EE0A-8734-E412-0F37-1610E308D376}"/>
              </a:ext>
            </a:extLst>
          </p:cNvPr>
          <p:cNvSpPr/>
          <p:nvPr/>
        </p:nvSpPr>
        <p:spPr>
          <a:xfrm>
            <a:off x="1135038" y="1875407"/>
            <a:ext cx="712812" cy="2969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130EDE-0377-B990-FC1B-62DF97EDD5F6}"/>
              </a:ext>
            </a:extLst>
          </p:cNvPr>
          <p:cNvSpPr/>
          <p:nvPr/>
        </p:nvSpPr>
        <p:spPr>
          <a:xfrm>
            <a:off x="973893" y="2709042"/>
            <a:ext cx="794557" cy="4343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DA9C1C-9457-86ED-60EE-EC668AC24EAF}"/>
              </a:ext>
            </a:extLst>
          </p:cNvPr>
          <p:cNvSpPr/>
          <p:nvPr/>
        </p:nvSpPr>
        <p:spPr>
          <a:xfrm>
            <a:off x="7239000" y="2167681"/>
            <a:ext cx="647700" cy="22309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53CC318-947E-D002-56D2-431EF55182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1768450" y="2279228"/>
            <a:ext cx="5470550" cy="64700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8584B8-44FA-3C41-4FC8-53B4133D7F17}"/>
              </a:ext>
            </a:extLst>
          </p:cNvPr>
          <p:cNvSpPr/>
          <p:nvPr/>
        </p:nvSpPr>
        <p:spPr>
          <a:xfrm>
            <a:off x="8829674" y="4472730"/>
            <a:ext cx="1419225" cy="23261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FC67BE07-0310-56E0-E111-4E56A03CEFC3}"/>
              </a:ext>
            </a:extLst>
          </p:cNvPr>
          <p:cNvCxnSpPr>
            <a:cxnSpLocks/>
            <a:stCxn id="14" idx="2"/>
            <a:endCxn id="37" idx="1"/>
          </p:cNvCxnSpPr>
          <p:nvPr/>
        </p:nvCxnSpPr>
        <p:spPr>
          <a:xfrm rot="16200000" flipH="1">
            <a:off x="7097130" y="2856495"/>
            <a:ext cx="2198265" cy="1266824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C28B41E-3A05-104E-3884-5AEF2F9AA4F6}"/>
              </a:ext>
            </a:extLst>
          </p:cNvPr>
          <p:cNvSpPr txBox="1"/>
          <p:nvPr/>
        </p:nvSpPr>
        <p:spPr>
          <a:xfrm>
            <a:off x="2085975" y="622888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시작 버튼 클릭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AA5EA2-D01C-A3C6-E572-2622855BDF7E}"/>
              </a:ext>
            </a:extLst>
          </p:cNvPr>
          <p:cNvSpPr txBox="1"/>
          <p:nvPr/>
        </p:nvSpPr>
        <p:spPr>
          <a:xfrm>
            <a:off x="1847850" y="1845057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검색란에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국가 또는 지역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“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64A6E9-456C-3669-B1E8-0DDA04A1ED1F}"/>
              </a:ext>
            </a:extLst>
          </p:cNvPr>
          <p:cNvSpPr txBox="1"/>
          <p:nvPr/>
        </p:nvSpPr>
        <p:spPr>
          <a:xfrm>
            <a:off x="8736702" y="4787366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⑤ 시스템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로캘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변경 클릭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D4D06C-7159-CDFC-1F83-50CE0B49C241}"/>
              </a:ext>
            </a:extLst>
          </p:cNvPr>
          <p:cNvSpPr txBox="1"/>
          <p:nvPr/>
        </p:nvSpPr>
        <p:spPr>
          <a:xfrm>
            <a:off x="1779109" y="293734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해당 항목 클릭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3A3D4-FBEE-C349-FDDB-0FE46069E03D}"/>
              </a:ext>
            </a:extLst>
          </p:cNvPr>
          <p:cNvSpPr txBox="1"/>
          <p:nvPr/>
        </p:nvSpPr>
        <p:spPr>
          <a:xfrm>
            <a:off x="8008434" y="2057532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관리자 옵션 탭 클릭</a:t>
            </a:r>
          </a:p>
        </p:txBody>
      </p:sp>
    </p:spTree>
    <p:extLst>
      <p:ext uri="{BB962C8B-B14F-4D97-AF65-F5344CB8AC3E}">
        <p14:creationId xmlns:p14="http://schemas.microsoft.com/office/powerpoint/2010/main" val="388773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AF7A7699-0CEC-50DF-75A0-7DF03D122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09" y="2752228"/>
            <a:ext cx="4191000" cy="221932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800F02DD-133C-CEB0-F7F2-8CCDAB61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0275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F81628-C756-2AB8-05F1-B155DE03A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24857-EB0B-C92E-48CA-5B2C0C31F336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제어판에서 지역 </a:t>
            </a:r>
            <a:r>
              <a:rPr lang="ko-KR" altLang="en-US" sz="2200" dirty="0" err="1">
                <a:solidFill>
                  <a:srgbClr val="30AEAA"/>
                </a:solidFill>
                <a:ea typeface="나눔스퀘어 ExtraBold" panose="020B0600000101010101" pitchFamily="50" charset="-127"/>
              </a:rPr>
              <a:t>로캐일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 변경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5EB969-641E-CA20-0E26-939EE04753E1}"/>
              </a:ext>
            </a:extLst>
          </p:cNvPr>
          <p:cNvSpPr/>
          <p:nvPr/>
        </p:nvSpPr>
        <p:spPr>
          <a:xfrm>
            <a:off x="4208437" y="4562856"/>
            <a:ext cx="979513" cy="2969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9B0209F-17DD-9510-EE56-6E0B36C00E8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3704135" y="4207035"/>
            <a:ext cx="153985" cy="854620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E1EE0A-8734-E412-0F37-1610E308D376}"/>
              </a:ext>
            </a:extLst>
          </p:cNvPr>
          <p:cNvSpPr/>
          <p:nvPr/>
        </p:nvSpPr>
        <p:spPr>
          <a:xfrm>
            <a:off x="1967359" y="4260390"/>
            <a:ext cx="2772916" cy="2969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130EDE-0377-B990-FC1B-62DF97EDD5F6}"/>
              </a:ext>
            </a:extLst>
          </p:cNvPr>
          <p:cNvSpPr/>
          <p:nvPr/>
        </p:nvSpPr>
        <p:spPr>
          <a:xfrm>
            <a:off x="1967359" y="3681722"/>
            <a:ext cx="1277491" cy="4343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68CB6B-31D7-2EB3-F1AD-F0FB91ACE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600" y="3323517"/>
            <a:ext cx="3352800" cy="17621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6D6239-A6B1-E19D-AF88-C7407A808D05}"/>
              </a:ext>
            </a:extLst>
          </p:cNvPr>
          <p:cNvSpPr/>
          <p:nvPr/>
        </p:nvSpPr>
        <p:spPr>
          <a:xfrm>
            <a:off x="9017000" y="4748272"/>
            <a:ext cx="819150" cy="24956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608D66E-2CE4-6BB5-37A0-A74F4B364975}"/>
              </a:ext>
            </a:extLst>
          </p:cNvPr>
          <p:cNvCxnSpPr>
            <a:cxnSpLocks/>
            <a:stCxn id="9" idx="2"/>
            <a:endCxn id="21" idx="2"/>
          </p:cNvCxnSpPr>
          <p:nvPr/>
        </p:nvCxnSpPr>
        <p:spPr>
          <a:xfrm rot="16200000" flipH="1">
            <a:off x="6993377" y="2564635"/>
            <a:ext cx="138015" cy="4728381"/>
          </a:xfrm>
          <a:prstGeom prst="bentConnector3">
            <a:avLst>
              <a:gd name="adj1" fmla="val 265634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3CDD3C74-D14E-5A19-ADB4-8D9BD87EAE16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V="1">
            <a:off x="1967359" y="3898910"/>
            <a:ext cx="12700" cy="509961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62BCC67-FD5D-1B19-17DB-FD9B1241B77A}"/>
              </a:ext>
            </a:extLst>
          </p:cNvPr>
          <p:cNvSpPr txBox="1"/>
          <p:nvPr/>
        </p:nvSpPr>
        <p:spPr>
          <a:xfrm>
            <a:off x="510975" y="349158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로캘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확인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F635B-F70C-5CB4-2320-1EFC9B5F8915}"/>
              </a:ext>
            </a:extLst>
          </p:cNvPr>
          <p:cNvSpPr txBox="1"/>
          <p:nvPr/>
        </p:nvSpPr>
        <p:spPr>
          <a:xfrm>
            <a:off x="1361446" y="4577195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해당 항목 체크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78C2B4-1DBD-D278-B2FC-F6B75CF4FB31}"/>
              </a:ext>
            </a:extLst>
          </p:cNvPr>
          <p:cNvSpPr txBox="1"/>
          <p:nvPr/>
        </p:nvSpPr>
        <p:spPr>
          <a:xfrm>
            <a:off x="5435600" y="5274293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확인 버튼 클릭 후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다시시작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849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83D22E-D674-936C-C8D2-520DD705B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372626"/>
              </p:ext>
            </p:extLst>
          </p:nvPr>
        </p:nvGraphicFramePr>
        <p:xfrm>
          <a:off x="3767874" y="1135338"/>
          <a:ext cx="8231896" cy="3583944"/>
        </p:xfrm>
        <a:graphic>
          <a:graphicData uri="http://schemas.openxmlformats.org/drawingml/2006/table">
            <a:tbl>
              <a:tblPr firstRow="1" bandRow="1"/>
              <a:tblGrid>
                <a:gridCol w="2333393">
                  <a:extLst>
                    <a:ext uri="{9D8B030D-6E8A-4147-A177-3AD203B41FA5}">
                      <a16:colId xmlns:a16="http://schemas.microsoft.com/office/drawing/2014/main" val="135677434"/>
                    </a:ext>
                  </a:extLst>
                </a:gridCol>
                <a:gridCol w="5898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SCHEMAS (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스키마 목록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(Schema)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는 테이블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뷰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저장 프로시저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함수 등 객체들의 논리적 그룹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현재 연결된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MySQL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서버에 존재하는 세 가지 스키마가 보임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sakila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영화 대여점 예제 데이터베이스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sys: MySQL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시스템 및 성능 관련 정보를 담은 스키마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world: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나라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도시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언어에 대한 정보를 담은 교육용 예제 데이터베이스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world 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스키마 내부 구조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Tables</a:t>
                      </a: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city: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도시 정보 테이블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country: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국가 정보 테이블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countrylanguage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국가별 사용 언어 테이블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Views</a:t>
                      </a: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현재 생성된 뷰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(View)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는 없음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접혀 있음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뷰는 하나 이상의 테이블에 대한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SELECT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결과를 저장해 놓은 가상의 테이블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171450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Stored Procedures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저장 프로시저 목록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현재 없음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복잡한 작업을 반복 수행할 수 있도록 하는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SQL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코드 블록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171450" lvl="0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Functions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사용자 정의 함수 목록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현재 없음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628650" lvl="1" indent="-171450" algn="l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입력값을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받아 하나의 값을 반환하는 로직 집합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211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27B7737-7B55-7FC7-320A-FAB3DDB8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6" t="15362" r="76952" b="36956"/>
          <a:stretch/>
        </p:blipFill>
        <p:spPr>
          <a:xfrm>
            <a:off x="192229" y="1184000"/>
            <a:ext cx="3112393" cy="39843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7DA5DE-21D0-1B2A-E51B-65FEC80A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798" y="2752091"/>
            <a:ext cx="428685" cy="18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5F3CFF-C536-47A1-C76E-1B9F32A05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640" y="2373466"/>
            <a:ext cx="304843" cy="18100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C7F02F7-3518-EBA0-3174-A1561DB20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19079"/>
              </p:ext>
            </p:extLst>
          </p:nvPr>
        </p:nvGraphicFramePr>
        <p:xfrm>
          <a:off x="3767874" y="4876842"/>
          <a:ext cx="8231897" cy="1548723"/>
        </p:xfrm>
        <a:graphic>
          <a:graphicData uri="http://schemas.openxmlformats.org/drawingml/2006/table">
            <a:tbl>
              <a:tblPr firstRow="1" bandRow="1"/>
              <a:tblGrid>
                <a:gridCol w="1166697">
                  <a:extLst>
                    <a:ext uri="{9D8B030D-6E8A-4147-A177-3AD203B41FA5}">
                      <a16:colId xmlns:a16="http://schemas.microsoft.com/office/drawing/2014/main" val="135677434"/>
                    </a:ext>
                  </a:extLst>
                </a:gridCol>
                <a:gridCol w="1166697">
                  <a:extLst>
                    <a:ext uri="{9D8B030D-6E8A-4147-A177-3AD203B41FA5}">
                      <a16:colId xmlns:a16="http://schemas.microsoft.com/office/drawing/2014/main" val="3417016823"/>
                    </a:ext>
                  </a:extLst>
                </a:gridCol>
                <a:gridCol w="5898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오른쪽 아이콘 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4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World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데이터베이스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정보보기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해당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데이터베이스의 정보를 요약해서 보여줌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문자 정렬규칙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인코딩 방식 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  <a:tr h="25717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수정하기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해당 데이터베이스의 이름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문자 정렬규칙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인코딩 방식을 수정할 수 있음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2117"/>
                  </a:ext>
                </a:extLst>
              </a:tr>
              <a:tr h="104865"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City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table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정보보기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해당 테이블의 정보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테이블 크기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엔진종류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Column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및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Row Count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를 보여줌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064"/>
                  </a:ext>
                </a:extLst>
              </a:tr>
              <a:tr h="104865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수정하기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해당 테이블의 컬럼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인덱스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외래키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트리거 등을 수정할 수 있음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710655"/>
                  </a:ext>
                </a:extLst>
              </a:tr>
              <a:tr h="10486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조회하기</a:t>
                      </a:r>
                      <a:endParaRPr lang="en-US" altLang="ko-KR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해당 테이블에 있는 전체 데이터를 한번에 조회할 수 있음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7990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86A40BE-639E-FFF2-D1ED-C16CC073AC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89" t="16999" r="39585"/>
          <a:stretch/>
        </p:blipFill>
        <p:spPr>
          <a:xfrm>
            <a:off x="5016709" y="5269707"/>
            <a:ext cx="168050" cy="1860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C46293-70F1-8B55-2530-2216A18024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87" t="15720" b="1"/>
          <a:stretch/>
        </p:blipFill>
        <p:spPr>
          <a:xfrm>
            <a:off x="5007184" y="5540636"/>
            <a:ext cx="168049" cy="2020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79B5DC-C499-3376-B064-3E6851DE36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89" t="16999" r="39585"/>
          <a:stretch/>
        </p:blipFill>
        <p:spPr>
          <a:xfrm>
            <a:off x="5007184" y="5783697"/>
            <a:ext cx="168050" cy="186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F2C2AD-5327-ED5D-F5CD-B4A04BA5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87" t="15720" b="1"/>
          <a:stretch/>
        </p:blipFill>
        <p:spPr>
          <a:xfrm>
            <a:off x="4997659" y="5997476"/>
            <a:ext cx="168049" cy="2020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09099C-8506-76A0-22FA-61B4DD1421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637" t="14686" b="11640"/>
          <a:stretch/>
        </p:blipFill>
        <p:spPr>
          <a:xfrm>
            <a:off x="5000040" y="6233293"/>
            <a:ext cx="168049" cy="1615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7F3D5-AAD6-5368-AA93-A0EC3A104F84}"/>
              </a:ext>
            </a:extLst>
          </p:cNvPr>
          <p:cNvSpPr/>
          <p:nvPr/>
        </p:nvSpPr>
        <p:spPr>
          <a:xfrm>
            <a:off x="192231" y="1473973"/>
            <a:ext cx="1103169" cy="110335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ED24A1-9641-31BB-1DEE-2728C88BD385}"/>
              </a:ext>
            </a:extLst>
          </p:cNvPr>
          <p:cNvSpPr/>
          <p:nvPr/>
        </p:nvSpPr>
        <p:spPr>
          <a:xfrm>
            <a:off x="3767873" y="1147122"/>
            <a:ext cx="8231895" cy="154872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ADC19D1-C3DF-78A7-3C99-82652CF4C5E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1295400" y="1921483"/>
            <a:ext cx="2472473" cy="10416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E7FD91-C727-C375-CDC4-20171497545C}"/>
              </a:ext>
            </a:extLst>
          </p:cNvPr>
          <p:cNvSpPr/>
          <p:nvPr/>
        </p:nvSpPr>
        <p:spPr>
          <a:xfrm>
            <a:off x="449766" y="2579092"/>
            <a:ext cx="1744794" cy="130710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ADA926-D10F-038E-803E-B48F9470D18C}"/>
              </a:ext>
            </a:extLst>
          </p:cNvPr>
          <p:cNvSpPr/>
          <p:nvPr/>
        </p:nvSpPr>
        <p:spPr>
          <a:xfrm>
            <a:off x="3767873" y="2695844"/>
            <a:ext cx="8231895" cy="203522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EE320E4-A1E8-AE3F-9479-093280B0450B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2194560" y="3232646"/>
            <a:ext cx="1573313" cy="48080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B1A79E8-B524-6EDF-2E82-FFB828BB11E0}"/>
              </a:ext>
            </a:extLst>
          </p:cNvPr>
          <p:cNvSpPr/>
          <p:nvPr/>
        </p:nvSpPr>
        <p:spPr>
          <a:xfrm>
            <a:off x="2729844" y="2334487"/>
            <a:ext cx="569616" cy="68303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51375A-C0BB-419D-C9C7-9C426A653968}"/>
              </a:ext>
            </a:extLst>
          </p:cNvPr>
          <p:cNvSpPr/>
          <p:nvPr/>
        </p:nvSpPr>
        <p:spPr>
          <a:xfrm>
            <a:off x="3767873" y="4865057"/>
            <a:ext cx="8231895" cy="156050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0C4EED6-535D-ACBF-1B6F-DDF50666121F}"/>
              </a:ext>
            </a:extLst>
          </p:cNvPr>
          <p:cNvCxnSpPr>
            <a:cxnSpLocks/>
            <a:stCxn id="32" idx="3"/>
            <a:endCxn id="11" idx="1"/>
          </p:cNvCxnSpPr>
          <p:nvPr/>
        </p:nvCxnSpPr>
        <p:spPr>
          <a:xfrm>
            <a:off x="3299460" y="2676004"/>
            <a:ext cx="468414" cy="297519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559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1EF3DD-E991-D733-837E-00FD5BF3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584"/>
          <a:stretch/>
        </p:blipFill>
        <p:spPr>
          <a:xfrm>
            <a:off x="323754" y="2198197"/>
            <a:ext cx="2405682" cy="30613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85B30D-8A58-97D2-CA4B-4A324953FA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4050"/>
          <a:stretch/>
        </p:blipFill>
        <p:spPr>
          <a:xfrm>
            <a:off x="6373984" y="2198196"/>
            <a:ext cx="2405682" cy="30384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83C45C-653E-AD56-E54A-C7895AB3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006"/>
          <a:stretch/>
        </p:blipFill>
        <p:spPr>
          <a:xfrm>
            <a:off x="3199336" y="2474422"/>
            <a:ext cx="2534004" cy="24574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84C57F-2FCE-3E8C-C6CF-55A619EE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611"/>
          <a:stretch/>
        </p:blipFill>
        <p:spPr>
          <a:xfrm>
            <a:off x="9230512" y="2478500"/>
            <a:ext cx="2553056" cy="25007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화살표: 줄무늬가 있는 오른쪽 15">
            <a:extLst>
              <a:ext uri="{FF2B5EF4-FFF2-40B4-BE49-F238E27FC236}">
                <a16:creationId xmlns:a16="http://schemas.microsoft.com/office/drawing/2014/main" id="{0723A5D5-8C86-A137-9F25-C8AD10A30F3F}"/>
              </a:ext>
            </a:extLst>
          </p:cNvPr>
          <p:cNvSpPr/>
          <p:nvPr/>
        </p:nvSpPr>
        <p:spPr>
          <a:xfrm>
            <a:off x="2793831" y="3514396"/>
            <a:ext cx="348351" cy="407826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줄무늬가 있는 오른쪽 22">
            <a:extLst>
              <a:ext uri="{FF2B5EF4-FFF2-40B4-BE49-F238E27FC236}">
                <a16:creationId xmlns:a16="http://schemas.microsoft.com/office/drawing/2014/main" id="{EA61AAFD-0FEA-7181-2624-879ED48AEBE6}"/>
              </a:ext>
            </a:extLst>
          </p:cNvPr>
          <p:cNvSpPr/>
          <p:nvPr/>
        </p:nvSpPr>
        <p:spPr>
          <a:xfrm>
            <a:off x="8830913" y="3514396"/>
            <a:ext cx="348351" cy="407826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FF438F8-8D8C-2194-B74A-3FE105828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B6D29D-CD9A-2D73-055D-620C31A12E89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Information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패널은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Navigator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내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Schemas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패널과 연동되어 각각의 정보를 보여줌</a:t>
            </a:r>
          </a:p>
        </p:txBody>
      </p:sp>
    </p:spTree>
    <p:extLst>
      <p:ext uri="{BB962C8B-B14F-4D97-AF65-F5344CB8AC3E}">
        <p14:creationId xmlns:p14="http://schemas.microsoft.com/office/powerpoint/2010/main" val="3701456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sp>
        <p:nvSpPr>
          <p:cNvPr id="16" name="화살표: 줄무늬가 있는 오른쪽 15">
            <a:extLst>
              <a:ext uri="{FF2B5EF4-FFF2-40B4-BE49-F238E27FC236}">
                <a16:creationId xmlns:a16="http://schemas.microsoft.com/office/drawing/2014/main" id="{0723A5D5-8C86-A137-9F25-C8AD10A30F3F}"/>
              </a:ext>
            </a:extLst>
          </p:cNvPr>
          <p:cNvSpPr/>
          <p:nvPr/>
        </p:nvSpPr>
        <p:spPr>
          <a:xfrm>
            <a:off x="2987132" y="3102415"/>
            <a:ext cx="543236" cy="569751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FF438F8-8D8C-2194-B74A-3FE105828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B6D29D-CD9A-2D73-055D-620C31A12E89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중앙에 있는 쿼리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편집기는 새로운 쿼리창을 생성하여 많은 쿼리문을 사용할 수 있음</a:t>
            </a:r>
            <a:endParaRPr lang="en-US" altLang="ko-KR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E1E602-32D5-DAB5-4C92-5AB789AB1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9" y="2115068"/>
            <a:ext cx="2160654" cy="23814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EB4416-74A0-7FC5-8F29-BCA56E1C47B8}"/>
              </a:ext>
            </a:extLst>
          </p:cNvPr>
          <p:cNvSpPr/>
          <p:nvPr/>
        </p:nvSpPr>
        <p:spPr>
          <a:xfrm>
            <a:off x="638079" y="2095308"/>
            <a:ext cx="295371" cy="19069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FB4610-0B6C-D7B1-8DCC-C07756845BF4}"/>
              </a:ext>
            </a:extLst>
          </p:cNvPr>
          <p:cNvSpPr/>
          <p:nvPr/>
        </p:nvSpPr>
        <p:spPr>
          <a:xfrm>
            <a:off x="638079" y="2438017"/>
            <a:ext cx="2160654" cy="21045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633FC07-D118-4A97-7E29-A608A5425A19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638079" y="2190653"/>
            <a:ext cx="12700" cy="352589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67111EC-A091-3B0E-8102-21232F81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596" y="2057208"/>
            <a:ext cx="8240275" cy="43725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EB08CA-6C72-C2FF-37F1-BFFAD6DEAB30}"/>
              </a:ext>
            </a:extLst>
          </p:cNvPr>
          <p:cNvSpPr txBox="1"/>
          <p:nvPr/>
        </p:nvSpPr>
        <p:spPr>
          <a:xfrm>
            <a:off x="1200420" y="4678815"/>
            <a:ext cx="10359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0AEAA"/>
                </a:solidFill>
                <a:effectLst/>
                <a:uLnTx/>
                <a:uFillTx/>
                <a:latin typeface="맑은 고딕" panose="02110004020202020204"/>
                <a:ea typeface="나눔스퀘어 ExtraBold" panose="020B0600000101010101" pitchFamily="50" charset="-127"/>
                <a:cs typeface="+mn-cs"/>
              </a:rPr>
              <a:t>또는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47AA17C-D05E-2970-E739-1BF2A77F3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21" y="5335025"/>
            <a:ext cx="2896004" cy="27626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9BAAE8-191E-5218-3AE7-762D96CE4272}"/>
              </a:ext>
            </a:extLst>
          </p:cNvPr>
          <p:cNvSpPr/>
          <p:nvPr/>
        </p:nvSpPr>
        <p:spPr>
          <a:xfrm>
            <a:off x="236822" y="5315265"/>
            <a:ext cx="287054" cy="29602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1C59FD-D2FD-5BFD-F7A3-DDD03AE6BB0B}"/>
              </a:ext>
            </a:extLst>
          </p:cNvPr>
          <p:cNvSpPr txBox="1"/>
          <p:nvPr/>
        </p:nvSpPr>
        <p:spPr>
          <a:xfrm>
            <a:off x="236821" y="17868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file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 클릭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4AA58-1FA2-E3C7-D5EA-CD4B73A8C07C}"/>
              </a:ext>
            </a:extLst>
          </p:cNvPr>
          <p:cNvSpPr txBox="1"/>
          <p:nvPr/>
        </p:nvSpPr>
        <p:spPr>
          <a:xfrm>
            <a:off x="2755561" y="2538537"/>
            <a:ext cx="269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New Query Tab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E8774-6EC6-B09D-661C-D5F60514F6DF}"/>
              </a:ext>
            </a:extLst>
          </p:cNvPr>
          <p:cNvSpPr txBox="1"/>
          <p:nvPr/>
        </p:nvSpPr>
        <p:spPr>
          <a:xfrm>
            <a:off x="280136" y="5763542"/>
            <a:ext cx="280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아이콘 모음에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SQL +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보이는 아이콘 클릭</a:t>
            </a:r>
          </a:p>
        </p:txBody>
      </p:sp>
      <p:sp>
        <p:nvSpPr>
          <p:cNvPr id="31" name="화살표: 줄무늬가 있는 오른쪽 30">
            <a:extLst>
              <a:ext uri="{FF2B5EF4-FFF2-40B4-BE49-F238E27FC236}">
                <a16:creationId xmlns:a16="http://schemas.microsoft.com/office/drawing/2014/main" id="{547871A9-36BA-C9A6-BA88-6029A3F0B250}"/>
              </a:ext>
            </a:extLst>
          </p:cNvPr>
          <p:cNvSpPr/>
          <p:nvPr/>
        </p:nvSpPr>
        <p:spPr>
          <a:xfrm rot="19622764">
            <a:off x="3121279" y="4912945"/>
            <a:ext cx="543236" cy="569751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07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FF438F8-8D8C-2194-B74A-3FE105828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B6D29D-CD9A-2D73-055D-620C31A12E89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중앙에 있는 쿼리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편집기는 새로운 쿼리창을 생성하여 많은 쿼리문을 사용할 수 있음</a:t>
            </a:r>
            <a:endParaRPr lang="en-US" altLang="ko-KR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E340FC-F18C-3673-7348-E35DF3022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490" y="2426410"/>
            <a:ext cx="6362796" cy="34057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742C894-4F9C-403A-FD9D-514A7E5AF88C}"/>
              </a:ext>
            </a:extLst>
          </p:cNvPr>
          <p:cNvSpPr/>
          <p:nvPr/>
        </p:nvSpPr>
        <p:spPr>
          <a:xfrm>
            <a:off x="3035869" y="2794575"/>
            <a:ext cx="5929417" cy="127260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B79D80-30CB-3716-C169-BCC677A02153}"/>
              </a:ext>
            </a:extLst>
          </p:cNvPr>
          <p:cNvSpPr/>
          <p:nvPr/>
        </p:nvSpPr>
        <p:spPr>
          <a:xfrm>
            <a:off x="2602489" y="2581369"/>
            <a:ext cx="4226935" cy="21320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BCEF51-3220-AD07-7C92-7D05AA211356}"/>
              </a:ext>
            </a:extLst>
          </p:cNvPr>
          <p:cNvSpPr/>
          <p:nvPr/>
        </p:nvSpPr>
        <p:spPr>
          <a:xfrm>
            <a:off x="2602488" y="4190845"/>
            <a:ext cx="5769987" cy="19065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382BF-7D42-D09D-404C-4D881D9A3632}"/>
              </a:ext>
            </a:extLst>
          </p:cNvPr>
          <p:cNvSpPr/>
          <p:nvPr/>
        </p:nvSpPr>
        <p:spPr>
          <a:xfrm>
            <a:off x="2602488" y="4379594"/>
            <a:ext cx="5769986" cy="130031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9CC9B9-BF58-8D12-B326-899BCB1E8A84}"/>
              </a:ext>
            </a:extLst>
          </p:cNvPr>
          <p:cNvSpPr/>
          <p:nvPr/>
        </p:nvSpPr>
        <p:spPr>
          <a:xfrm>
            <a:off x="8509183" y="4222263"/>
            <a:ext cx="456103" cy="145764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8DF59B4-2D78-79CF-D396-094788270F15}"/>
              </a:ext>
            </a:extLst>
          </p:cNvPr>
          <p:cNvSpPr/>
          <p:nvPr/>
        </p:nvSpPr>
        <p:spPr>
          <a:xfrm>
            <a:off x="2602337" y="2795321"/>
            <a:ext cx="433531" cy="126810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설명선: 굽은 선(강조선) 32">
            <a:extLst>
              <a:ext uri="{FF2B5EF4-FFF2-40B4-BE49-F238E27FC236}">
                <a16:creationId xmlns:a16="http://schemas.microsoft.com/office/drawing/2014/main" id="{1D84667C-6C35-97C0-AAF6-FABB9BD0A356}"/>
              </a:ext>
            </a:extLst>
          </p:cNvPr>
          <p:cNvSpPr/>
          <p:nvPr/>
        </p:nvSpPr>
        <p:spPr>
          <a:xfrm>
            <a:off x="3581083" y="1813711"/>
            <a:ext cx="3600767" cy="468655"/>
          </a:xfrm>
          <a:prstGeom prst="accentCallout2">
            <a:avLst>
              <a:gd name="adj1" fmla="val 18750"/>
              <a:gd name="adj2" fmla="val -8333"/>
              <a:gd name="adj3" fmla="val 20782"/>
              <a:gd name="adj4" fmla="val -26306"/>
              <a:gd name="adj5" fmla="val 182188"/>
              <a:gd name="adj6" fmla="val -26018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도구 아이콘</a:t>
            </a:r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</a:t>
            </a:r>
          </a:p>
          <a:p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파일 불러오기 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저장하기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 실행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 중지</a:t>
            </a:r>
            <a:r>
              <a: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실행결과 표기할 행 수 등을 아이콘을 통해 사용 할 수 있음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설명선: 굽은 선(테두리 없음) 33">
            <a:extLst>
              <a:ext uri="{FF2B5EF4-FFF2-40B4-BE49-F238E27FC236}">
                <a16:creationId xmlns:a16="http://schemas.microsoft.com/office/drawing/2014/main" id="{F9762C58-9EF9-9AF8-C9E7-7A1DB1B310B8}"/>
              </a:ext>
            </a:extLst>
          </p:cNvPr>
          <p:cNvSpPr/>
          <p:nvPr/>
        </p:nvSpPr>
        <p:spPr>
          <a:xfrm rot="16200000">
            <a:off x="9394655" y="215781"/>
            <a:ext cx="662138" cy="3604031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20373"/>
              <a:gd name="adj5" fmla="val -41683"/>
              <a:gd name="adj6" fmla="val -109300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spc="-1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r>
              <a:rPr lang="ko-KR" altLang="en-US" sz="1400" b="1" spc="-1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쿼리 입력 영역</a:t>
            </a:r>
            <a:r>
              <a:rPr kumimoji="0" lang="en-US" altLang="ko-KR" sz="1400" b="1" i="0" u="none" strike="noStrike" kern="1200" cap="none" spc="-15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SQL Query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문을 작성하여 데이터 조회 등을 할 수 있음</a:t>
            </a:r>
            <a:endParaRPr kumimoji="0" lang="en-US" altLang="ko-KR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 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city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테이블에 있는 모든 컬럼을 조회하는 쿼리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5" name="설명선: 굽은 선(테두리 없음) 34">
            <a:extLst>
              <a:ext uri="{FF2B5EF4-FFF2-40B4-BE49-F238E27FC236}">
                <a16:creationId xmlns:a16="http://schemas.microsoft.com/office/drawing/2014/main" id="{5E7E7FB4-E8C9-30ED-3A32-A91100E08CFA}"/>
              </a:ext>
            </a:extLst>
          </p:cNvPr>
          <p:cNvSpPr/>
          <p:nvPr/>
        </p:nvSpPr>
        <p:spPr>
          <a:xfrm rot="16200000" flipH="1">
            <a:off x="9976806" y="3931292"/>
            <a:ext cx="1026057" cy="2775681"/>
          </a:xfrm>
          <a:prstGeom prst="callout2">
            <a:avLst>
              <a:gd name="adj1" fmla="val 18750"/>
              <a:gd name="adj2" fmla="val -8333"/>
              <a:gd name="adj3" fmla="val 17749"/>
              <a:gd name="adj4" fmla="val -53447"/>
              <a:gd name="adj5" fmla="val -7735"/>
              <a:gd name="adj6" fmla="val -50557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쿼리 분석 도구 패널</a:t>
            </a:r>
            <a:r>
              <a:rPr kumimoji="0" lang="en-US" altLang="ko-KR" sz="1400" b="1" i="0" u="none" strike="noStrike" kern="1200" cap="none" spc="-15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Result Grid, Form Editor, Field Types, Query Stats, </a:t>
            </a:r>
            <a:r>
              <a:rPr kumimoji="0" lang="en-US" altLang="ko-KR" sz="11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Excution</a:t>
            </a:r>
            <a:r>
              <a:rPr kumimoji="0" lang="en-US" altLang="ko-KR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Plan </a:t>
            </a:r>
            <a:r>
              <a:rPr kumimoji="0" lang="ko-KR" alt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총 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가지의 도구들이 </a:t>
            </a:r>
            <a:r>
              <a:rPr lang="ko-KR" altLang="en-US" sz="11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모여있는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패널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7" name="설명선: 굽은 선(테두리 없음) 36">
            <a:extLst>
              <a:ext uri="{FF2B5EF4-FFF2-40B4-BE49-F238E27FC236}">
                <a16:creationId xmlns:a16="http://schemas.microsoft.com/office/drawing/2014/main" id="{76B54CDA-6CE3-A98A-D3E5-3162307CBBEB}"/>
              </a:ext>
            </a:extLst>
          </p:cNvPr>
          <p:cNvSpPr/>
          <p:nvPr/>
        </p:nvSpPr>
        <p:spPr>
          <a:xfrm rot="16200000" flipH="1" flipV="1">
            <a:off x="988154" y="4073818"/>
            <a:ext cx="1026057" cy="185936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20373"/>
              <a:gd name="adj5" fmla="val -11845"/>
              <a:gd name="adj6" fmla="val -19339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제어 아이콘</a:t>
            </a:r>
            <a:r>
              <a:rPr kumimoji="0" lang="en-US" altLang="ko-KR" sz="1400" b="1" i="0" u="none" strike="noStrike" kern="1200" cap="none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결과를 필터링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 수정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조회 결과 데이터 가져오기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내보내기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(csv, excel 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가져올 행 수 등을 제어하는 아이콘 모음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8" name="설명선: 굽은 선(테두리 없음) 37">
            <a:extLst>
              <a:ext uri="{FF2B5EF4-FFF2-40B4-BE49-F238E27FC236}">
                <a16:creationId xmlns:a16="http://schemas.microsoft.com/office/drawing/2014/main" id="{78367F75-E7BB-0502-BAB0-C33E36B82C26}"/>
              </a:ext>
            </a:extLst>
          </p:cNvPr>
          <p:cNvSpPr/>
          <p:nvPr/>
        </p:nvSpPr>
        <p:spPr>
          <a:xfrm rot="16200000" flipH="1" flipV="1">
            <a:off x="607908" y="2769284"/>
            <a:ext cx="1254687" cy="1125456"/>
          </a:xfrm>
          <a:prstGeom prst="callout2">
            <a:avLst>
              <a:gd name="adj1" fmla="val 28105"/>
              <a:gd name="adj2" fmla="val 26588"/>
              <a:gd name="adj3" fmla="val -44223"/>
              <a:gd name="adj4" fmla="val 34286"/>
              <a:gd name="adj5" fmla="val -79146"/>
              <a:gd name="adj6" fmla="val 14355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쿼리문</a:t>
            </a:r>
            <a:endParaRPr kumimoji="0" lang="en-US" altLang="ko-KR" sz="1400" b="1" i="0" u="none" strike="noStrike" kern="1200" cap="none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줄번호</a:t>
            </a:r>
            <a:r>
              <a:rPr kumimoji="0" lang="en-US" altLang="ko-KR" sz="1400" b="1" i="0" u="none" strike="noStrike" kern="1200" cap="none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입력한 쿼리문의 명령어 줄번호를 표기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40" name="설명선: 굽은 선(테두리 없음) 39">
            <a:extLst>
              <a:ext uri="{FF2B5EF4-FFF2-40B4-BE49-F238E27FC236}">
                <a16:creationId xmlns:a16="http://schemas.microsoft.com/office/drawing/2014/main" id="{979B917F-E2EE-BC8B-0838-618B61D55779}"/>
              </a:ext>
            </a:extLst>
          </p:cNvPr>
          <p:cNvSpPr/>
          <p:nvPr/>
        </p:nvSpPr>
        <p:spPr>
          <a:xfrm rot="16200000" flipH="1" flipV="1">
            <a:off x="5374343" y="3918111"/>
            <a:ext cx="644837" cy="4453892"/>
          </a:xfrm>
          <a:prstGeom prst="callout2">
            <a:avLst>
              <a:gd name="adj1" fmla="val 102865"/>
              <a:gd name="adj2" fmla="val 14003"/>
              <a:gd name="adj3" fmla="val 107570"/>
              <a:gd name="adj4" fmla="val 12902"/>
              <a:gd name="adj5" fmla="val 110763"/>
              <a:gd name="adj6" fmla="val -32712"/>
            </a:avLst>
          </a:prstGeom>
          <a:noFill/>
          <a:ln w="19050">
            <a:solidFill>
              <a:schemeClr val="tx1"/>
            </a:solidFill>
            <a:headEnd w="lg" len="lg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조회</a:t>
            </a:r>
            <a:r>
              <a:rPr lang="en-US" altLang="ko-KR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</a:t>
            </a:r>
            <a:r>
              <a:rPr lang="en-US" altLang="ko-KR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결과</a:t>
            </a:r>
            <a:r>
              <a:rPr kumimoji="0" lang="en-US" altLang="ko-KR" sz="1400" b="1" i="0" u="none" strike="noStrike" kern="1200" cap="none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쿼리문을 통해 조회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</a:t>
            </a:r>
            <a:r>
              <a:rPr lang="en-US" altLang="ko-KR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1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된 실제 테이블 내 데이터를 보여주는 패널</a:t>
            </a:r>
            <a:endParaRPr lang="en-US" altLang="ko-KR" sz="11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71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FF438F8-8D8C-2194-B74A-3FE105828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B6D29D-CD9A-2D73-055D-620C31A12E89}"/>
              </a:ext>
            </a:extLst>
          </p:cNvPr>
          <p:cNvSpPr txBox="1"/>
          <p:nvPr/>
        </p:nvSpPr>
        <p:spPr>
          <a:xfrm>
            <a:off x="747527" y="1341472"/>
            <a:ext cx="112490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쿼리 분석 도구 패널 상세설명</a:t>
            </a:r>
            <a:endParaRPr lang="en-US" altLang="ko-KR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해당 도구들은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SQL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성능 분석과 디버깅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최적화에 매우 중요한 역할을 함</a:t>
            </a:r>
            <a:endParaRPr lang="en-US" altLang="ko-KR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CB618B-901A-4973-CF1D-A25A35B3A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914727"/>
              </p:ext>
            </p:extLst>
          </p:nvPr>
        </p:nvGraphicFramePr>
        <p:xfrm>
          <a:off x="823145" y="2150762"/>
          <a:ext cx="11097766" cy="2652832"/>
        </p:xfrm>
        <a:graphic>
          <a:graphicData uri="http://schemas.openxmlformats.org/drawingml/2006/table">
            <a:tbl>
              <a:tblPr firstRow="1" bandRow="1"/>
              <a:tblGrid>
                <a:gridCol w="1683781">
                  <a:extLst>
                    <a:ext uri="{9D8B030D-6E8A-4147-A177-3AD203B41FA5}">
                      <a16:colId xmlns:a16="http://schemas.microsoft.com/office/drawing/2014/main" val="135677434"/>
                    </a:ext>
                  </a:extLst>
                </a:gridCol>
                <a:gridCol w="3137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7995">
                  <a:extLst>
                    <a:ext uri="{9D8B030D-6E8A-4147-A177-3AD203B41FA5}">
                      <a16:colId xmlns:a16="http://schemas.microsoft.com/office/drawing/2014/main" val="119653896"/>
                    </a:ext>
                  </a:extLst>
                </a:gridCol>
                <a:gridCol w="3137995">
                  <a:extLst>
                    <a:ext uri="{9D8B030D-6E8A-4147-A177-3AD203B41FA5}">
                      <a16:colId xmlns:a16="http://schemas.microsoft.com/office/drawing/2014/main" val="1120943771"/>
                    </a:ext>
                  </a:extLst>
                </a:gridCol>
              </a:tblGrid>
              <a:tr h="6426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ea typeface="나눔스퀘어 ExtraBold" panose="020B0600000101010101" pitchFamily="50" charset="-127"/>
                          <a:cs typeface="+mn-cs"/>
                        </a:rPr>
                        <a:t>기능 이름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ea typeface="나눔스퀘어 ExtraBold" panose="020B0600000101010101" pitchFamily="50" charset="-127"/>
                          <a:cs typeface="+mn-cs"/>
                        </a:rPr>
                        <a:t>주요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ea typeface="나눔스퀘어 ExtraBold" panose="020B0600000101010101" pitchFamily="50" charset="-127"/>
                          <a:cs typeface="+mn-cs"/>
                        </a:rPr>
                        <a:t>형식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ea typeface="나눔스퀘어 Extra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ea typeface="나눔스퀘어 ExtraBold" panose="020B0600000101010101" pitchFamily="50" charset="-127"/>
                          <a:cs typeface="+mn-cs"/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ea typeface="나눔스퀘어 ExtraBold" panose="020B0600000101010101" pitchFamily="50" charset="-127"/>
                          <a:cs typeface="+mn-cs"/>
                        </a:rPr>
                        <a:t>주요 활용 포인트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Result Grid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결과 테이블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표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Grid)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빠른 데이터 탐색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편집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Form Editor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행 상세 보기 및 편집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폼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Form)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긴 문자열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, BLOB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편집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2117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Field Types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컬럼별 데이터 타입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리스트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속성 보기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스키마 구조 이해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형변환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 필요성 확인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939035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Query Stats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쿼리 실행 통계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리포트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성능 분석용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실행 시간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자원 사용 등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52183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Execution Plan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실행 경로 및 성능 병목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시각적 다이어그램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인덱스 사용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조인 방식 분석 등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ea typeface="나눔스퀘어 Bold" panose="020B0600000101010101" pitchFamily="50" charset="-127"/>
                          <a:cs typeface="+mn-cs"/>
                        </a:rPr>
                        <a:t>최적화 목적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47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370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03C8-6E74-BF43-E961-1E79B9CA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8B60B5-E2A4-7CED-4DC7-B8892B5D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Workbench </a:t>
            </a:r>
            <a:r>
              <a:rPr lang="ko-KR" altLang="en-US" dirty="0"/>
              <a:t>주요 패널 및 상세설명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FF438F8-8D8C-2194-B74A-3FE105828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B6D29D-CD9A-2D73-055D-620C31A12E89}"/>
              </a:ext>
            </a:extLst>
          </p:cNvPr>
          <p:cNvSpPr txBox="1"/>
          <p:nvPr/>
        </p:nvSpPr>
        <p:spPr>
          <a:xfrm>
            <a:off x="747527" y="1341472"/>
            <a:ext cx="112490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Output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패널은 쿼리의 실행결과의 로그 요약을 실시간으로 확인할 수 있는 도구</a:t>
            </a:r>
            <a:endParaRPr lang="en-US" altLang="ko-KR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41111C4-C8D8-C126-E0BB-53EAE7C64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4728"/>
              </p:ext>
            </p:extLst>
          </p:nvPr>
        </p:nvGraphicFramePr>
        <p:xfrm>
          <a:off x="818009" y="3329933"/>
          <a:ext cx="8964166" cy="2971244"/>
        </p:xfrm>
        <a:graphic>
          <a:graphicData uri="http://schemas.openxmlformats.org/drawingml/2006/table">
            <a:tbl>
              <a:tblPr firstRow="1" bandRow="1"/>
              <a:tblGrid>
                <a:gridCol w="2293310">
                  <a:extLst>
                    <a:ext uri="{9D8B030D-6E8A-4147-A177-3AD203B41FA5}">
                      <a16:colId xmlns:a16="http://schemas.microsoft.com/office/drawing/2014/main" val="135677434"/>
                    </a:ext>
                  </a:extLst>
                </a:gridCol>
                <a:gridCol w="6670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6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나눔스퀘어 ExtraBold" panose="020B0600000101010101" pitchFamily="50" charset="-127"/>
                          <a:cs typeface="+mn-cs"/>
                        </a:rPr>
                        <a:t>항목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나눔스퀘어 ExtraBold" panose="020B0600000101010101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AE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Time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쿼리를 실행한 시각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: 14:24:53)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383581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Action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실제 실행된 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SQL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문장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SELECT * FROM city LIMIT 0, 1000)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2117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Message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실행 결과에 대한 메시지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1000 row(s) returned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는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1000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개의 행이 결과로 반환되었음을 의미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939035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Duration / Fetch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실행 소요 시간을 보여줌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Duration: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서버가 쿼리를 처리하는 데 걸린 시간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Fetch: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클라이언트가 결과를 가져오는 데 걸린 시간모두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0.000 sec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이면 매우 빠르게 수행된 것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52183"/>
                  </a:ext>
                </a:extLst>
              </a:tr>
              <a:tr h="3882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✅ 녹색 체크 표시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쿼리가 성공적으로 실행되었음을 나타냄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 Bold" panose="020B0600000101010101" pitchFamily="50" charset="-127"/>
                          <a:cs typeface="+mn-cs"/>
                        </a:rPr>
                        <a:t>에러가 발생하면 ❌ 아이콘과 함께 오류 메시지를 보여줌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479982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0FF88C0-CDF6-0896-4A49-85C2D33B6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34" y="1748500"/>
            <a:ext cx="8059275" cy="14098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350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56B6-D542-3927-71FC-1EC608DE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BA180C7-744D-2F0D-AC97-FC5B2FAB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사양비교 및 버전별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6576C-291E-4152-90A0-CA8C3037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1450A-5436-48D8-B3D8-756B98539476}"/>
              </a:ext>
            </a:extLst>
          </p:cNvPr>
          <p:cNvSpPr txBox="1"/>
          <p:nvPr/>
        </p:nvSpPr>
        <p:spPr>
          <a:xfrm>
            <a:off x="747527" y="1341472"/>
            <a:ext cx="87437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MySQL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최소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/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권장사양 비교</a:t>
            </a:r>
            <a:endParaRPr lang="en-US" altLang="ko-KR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</p:txBody>
      </p:sp>
      <p:graphicFrame>
        <p:nvGraphicFramePr>
          <p:cNvPr id="2" name="표 18">
            <a:extLst>
              <a:ext uri="{FF2B5EF4-FFF2-40B4-BE49-F238E27FC236}">
                <a16:creationId xmlns:a16="http://schemas.microsoft.com/office/drawing/2014/main" id="{57C8D5E2-96EA-0795-1510-F2E28C7DE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6496"/>
              </p:ext>
            </p:extLst>
          </p:nvPr>
        </p:nvGraphicFramePr>
        <p:xfrm>
          <a:off x="528320" y="1784803"/>
          <a:ext cx="11437385" cy="2499360"/>
        </p:xfrm>
        <a:graphic>
          <a:graphicData uri="http://schemas.openxmlformats.org/drawingml/2006/table">
            <a:tbl>
              <a:tblPr firstRow="1" bandRow="1"/>
              <a:tblGrid>
                <a:gridCol w="1855867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4790759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4790759">
                  <a:extLst>
                    <a:ext uri="{9D8B030D-6E8A-4147-A177-3AD203B41FA5}">
                      <a16:colId xmlns:a16="http://schemas.microsoft.com/office/drawing/2014/main" val="501838220"/>
                    </a:ext>
                  </a:extLst>
                </a:gridCol>
              </a:tblGrid>
              <a:tr h="2748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최소 요구사항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권장사양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2473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CPU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 GHz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이상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최소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코어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2.0 GHz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이상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4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코어 이상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2473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RAM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512MB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이상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실제 설치만 가능 수준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4GB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이상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(8GB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이상 권장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2473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디스크 공간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600MB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이상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기본 설치 파일 기준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최소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5GB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이상 여유 공간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데이터베이스 성장 고려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  <a:tr h="247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운영체제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64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비트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Linux/Windows/macOS (32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비트는 미지원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최신 버전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64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비트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Linux/Windows/macOS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689244"/>
                  </a:ext>
                </a:extLst>
              </a:tr>
              <a:tr h="742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단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메모리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512MB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사이즈가 작거나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테스트용이어야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합니다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큰 쿼리나 다중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연결시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심각한 성능 저하가 발생합니다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메모리가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8GB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이상이면 대형 테이블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트랜잭션도 문제없이 처리 가능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CPU 4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코어 이상이면 쿼리 처리 속도가 눈에 띄게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빨라짐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디스크는 기본 설치만 생각하지 말고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 증가를 꼭 고려해야 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524578"/>
                  </a:ext>
                </a:extLst>
              </a:tr>
              <a:tr h="247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용도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설치 및 테스트용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실습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소규모 운영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220674"/>
                  </a:ext>
                </a:extLst>
              </a:tr>
            </a:tbl>
          </a:graphicData>
        </a:graphic>
      </p:graphicFrame>
      <p:graphicFrame>
        <p:nvGraphicFramePr>
          <p:cNvPr id="4" name="표 18">
            <a:extLst>
              <a:ext uri="{FF2B5EF4-FFF2-40B4-BE49-F238E27FC236}">
                <a16:creationId xmlns:a16="http://schemas.microsoft.com/office/drawing/2014/main" id="{DDD7B869-48C2-227C-8CE3-25725CEDC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09111"/>
              </p:ext>
            </p:extLst>
          </p:nvPr>
        </p:nvGraphicFramePr>
        <p:xfrm>
          <a:off x="528320" y="4817497"/>
          <a:ext cx="11437384" cy="1710273"/>
        </p:xfrm>
        <a:graphic>
          <a:graphicData uri="http://schemas.openxmlformats.org/drawingml/2006/table">
            <a:tbl>
              <a:tblPr firstRow="1" bandRow="1"/>
              <a:tblGrid>
                <a:gridCol w="1899920">
                  <a:extLst>
                    <a:ext uri="{9D8B030D-6E8A-4147-A177-3AD203B41FA5}">
                      <a16:colId xmlns:a16="http://schemas.microsoft.com/office/drawing/2014/main" val="1564960117"/>
                    </a:ext>
                  </a:extLst>
                </a:gridCol>
                <a:gridCol w="4768732">
                  <a:extLst>
                    <a:ext uri="{9D8B030D-6E8A-4147-A177-3AD203B41FA5}">
                      <a16:colId xmlns:a16="http://schemas.microsoft.com/office/drawing/2014/main" val="3973274501"/>
                    </a:ext>
                  </a:extLst>
                </a:gridCol>
                <a:gridCol w="4768732">
                  <a:extLst>
                    <a:ext uri="{9D8B030D-6E8A-4147-A177-3AD203B41FA5}">
                      <a16:colId xmlns:a16="http://schemas.microsoft.com/office/drawing/2014/main" val="2124730381"/>
                    </a:ext>
                  </a:extLst>
                </a:gridCol>
              </a:tblGrid>
              <a:tr h="3386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버전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특징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dirty="0">
                          <a:solidFill>
                            <a:schemeClr val="lt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실습 적합성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56029"/>
                  </a:ext>
                </a:extLst>
              </a:tr>
              <a:tr h="3386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9.3.0 Innovation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새로운 기능이 빠르게 추가되는 최신 혁신 버전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cutting-edge(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최첨단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기능 테스트 및 최신 기술 사용 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기존 문법이 깨지거나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아직 불안정한 기능이 포함되어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9614"/>
                  </a:ext>
                </a:extLst>
              </a:tr>
              <a:tr h="3386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8.4.5 LTS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장기간 지원되는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Long-Term Support (LTS)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버전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안정성과 보안 업데이트 중심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기업 운영용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8.0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시리즈의 연장선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확장판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으로써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문서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예제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학습자료 등과 호환성이 뛰어남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46905"/>
                  </a:ext>
                </a:extLst>
              </a:tr>
              <a:tr h="3386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8.0.42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기존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8.0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시리즈의 마지막 업데이트 버전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.8.0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기반이지만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LTS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나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Innovation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 아님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일반적인 실습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책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온라인 강의 등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 가장 많이 사용되며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공식튜토리얼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또한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8.0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기반으로 구축됨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본 강의에서 사용하는 버전임</a:t>
                      </a: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98374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77E2417-4568-0927-68BF-539992F2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4284163"/>
            <a:ext cx="494255" cy="494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86D727-A898-626D-DDD7-94ABAEE12184}"/>
              </a:ext>
            </a:extLst>
          </p:cNvPr>
          <p:cNvSpPr txBox="1"/>
          <p:nvPr/>
        </p:nvSpPr>
        <p:spPr>
          <a:xfrm>
            <a:off x="747527" y="4367291"/>
            <a:ext cx="87437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버전별 특징</a:t>
            </a:r>
          </a:p>
        </p:txBody>
      </p:sp>
    </p:spTree>
    <p:extLst>
      <p:ext uri="{BB962C8B-B14F-4D97-AF65-F5344CB8AC3E}">
        <p14:creationId xmlns:p14="http://schemas.microsoft.com/office/powerpoint/2010/main" val="330297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56187-7587-E6F9-DD9B-F85C85A7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1FEEA-A5F0-EE12-F41C-D62DB498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62" y="1271438"/>
            <a:ext cx="10515600" cy="1325563"/>
          </a:xfrm>
        </p:spPr>
        <p:txBody>
          <a:bodyPr/>
          <a:lstStyle/>
          <a:p>
            <a:r>
              <a:rPr lang="en-US" altLang="ko-KR" dirty="0"/>
              <a:t>MySQL</a:t>
            </a:r>
            <a:r>
              <a:rPr lang="ko-KR" altLang="en-US" dirty="0"/>
              <a:t> 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82E75-7B44-B384-F996-8D6FC74BBA2C}"/>
              </a:ext>
            </a:extLst>
          </p:cNvPr>
          <p:cNvSpPr txBox="1"/>
          <p:nvPr/>
        </p:nvSpPr>
        <p:spPr>
          <a:xfrm>
            <a:off x="691162" y="968164"/>
            <a:ext cx="9797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04F55"/>
                </a:solidFill>
                <a:latin typeface="+mj-lt"/>
              </a:rPr>
              <a:t>03.</a:t>
            </a:r>
            <a:endParaRPr lang="ko-KR" altLang="en-US" sz="3200" b="1" dirty="0">
              <a:solidFill>
                <a:srgbClr val="204F5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133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SQL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 불러오기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57847D-151E-CD22-9AAE-E23085D4B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8" y="2096018"/>
            <a:ext cx="2553056" cy="28388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88C92A-F98D-67A7-63A1-644CFF73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6" y="5607005"/>
            <a:ext cx="2896004" cy="2857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09D5D3-92AD-C8E3-4A2A-8024C59D0EF4}"/>
              </a:ext>
            </a:extLst>
          </p:cNvPr>
          <p:cNvSpPr/>
          <p:nvPr/>
        </p:nvSpPr>
        <p:spPr>
          <a:xfrm>
            <a:off x="638079" y="2095308"/>
            <a:ext cx="295371" cy="19069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B5B9BC-EB40-9FC0-7234-A1D6974B233E}"/>
              </a:ext>
            </a:extLst>
          </p:cNvPr>
          <p:cNvSpPr/>
          <p:nvPr/>
        </p:nvSpPr>
        <p:spPr>
          <a:xfrm>
            <a:off x="651510" y="2941967"/>
            <a:ext cx="2520574" cy="19069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03C9DF1-7845-2412-718E-EB5DE028CA1B}"/>
              </a:ext>
            </a:extLst>
          </p:cNvPr>
          <p:cNvCxnSpPr>
            <a:cxnSpLocks/>
            <a:stCxn id="10" idx="1"/>
            <a:endCxn id="14" idx="1"/>
          </p:cNvCxnSpPr>
          <p:nvPr/>
        </p:nvCxnSpPr>
        <p:spPr>
          <a:xfrm rot="10800000" flipH="1" flipV="1">
            <a:off x="638078" y="2190653"/>
            <a:ext cx="13431" cy="846659"/>
          </a:xfrm>
          <a:prstGeom prst="bentConnector3">
            <a:avLst>
              <a:gd name="adj1" fmla="val -1702033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6F5600-22D2-9532-4D59-03D2E93C2E14}"/>
              </a:ext>
            </a:extLst>
          </p:cNvPr>
          <p:cNvSpPr txBox="1"/>
          <p:nvPr/>
        </p:nvSpPr>
        <p:spPr>
          <a:xfrm>
            <a:off x="236821" y="178686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file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E1776-13C3-37EF-81DA-2FCFA30F9381}"/>
              </a:ext>
            </a:extLst>
          </p:cNvPr>
          <p:cNvSpPr txBox="1"/>
          <p:nvPr/>
        </p:nvSpPr>
        <p:spPr>
          <a:xfrm>
            <a:off x="992492" y="3185579"/>
            <a:ext cx="328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-1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Open SQL Script...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클릭</a:t>
            </a:r>
          </a:p>
        </p:txBody>
      </p:sp>
      <p:sp>
        <p:nvSpPr>
          <p:cNvPr id="27" name="화살표: 줄무늬가 있는 오른쪽 26">
            <a:extLst>
              <a:ext uri="{FF2B5EF4-FFF2-40B4-BE49-F238E27FC236}">
                <a16:creationId xmlns:a16="http://schemas.microsoft.com/office/drawing/2014/main" id="{8FAC4C7E-5D00-3D75-1CF9-874B90087E4E}"/>
              </a:ext>
            </a:extLst>
          </p:cNvPr>
          <p:cNvSpPr/>
          <p:nvPr/>
        </p:nvSpPr>
        <p:spPr>
          <a:xfrm>
            <a:off x="3481753" y="3841036"/>
            <a:ext cx="543236" cy="569751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05B43-C4CC-E94A-8EA7-CF6CDFD77F94}"/>
              </a:ext>
            </a:extLst>
          </p:cNvPr>
          <p:cNvSpPr txBox="1"/>
          <p:nvPr/>
        </p:nvSpPr>
        <p:spPr>
          <a:xfrm>
            <a:off x="1377570" y="5057173"/>
            <a:ext cx="10359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0AEAA"/>
                </a:solidFill>
                <a:effectLst/>
                <a:uLnTx/>
                <a:uFillTx/>
                <a:latin typeface="맑은 고딕" panose="02110004020202020204"/>
                <a:ea typeface="나눔스퀘어 ExtraBold" panose="020B0600000101010101" pitchFamily="50" charset="-127"/>
                <a:cs typeface="+mn-cs"/>
              </a:rPr>
              <a:t>또는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9C2AD0-0926-9C8A-901C-FE7A96CD2D5A}"/>
              </a:ext>
            </a:extLst>
          </p:cNvPr>
          <p:cNvSpPr/>
          <p:nvPr/>
        </p:nvSpPr>
        <p:spPr>
          <a:xfrm>
            <a:off x="795154" y="5607005"/>
            <a:ext cx="287054" cy="29602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82E4A4-B689-060E-EA90-CCAAE104EAD2}"/>
              </a:ext>
            </a:extLst>
          </p:cNvPr>
          <p:cNvSpPr txBox="1"/>
          <p:nvPr/>
        </p:nvSpPr>
        <p:spPr>
          <a:xfrm>
            <a:off x="418790" y="5990846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아이콘 모음에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SQL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폴더가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보이는 아이콘 클릭</a:t>
            </a:r>
          </a:p>
        </p:txBody>
      </p:sp>
      <p:sp>
        <p:nvSpPr>
          <p:cNvPr id="31" name="화살표: 줄무늬가 있는 오른쪽 30">
            <a:extLst>
              <a:ext uri="{FF2B5EF4-FFF2-40B4-BE49-F238E27FC236}">
                <a16:creationId xmlns:a16="http://schemas.microsoft.com/office/drawing/2014/main" id="{20CC1996-4A1B-2243-4E2B-7C7F20340069}"/>
              </a:ext>
            </a:extLst>
          </p:cNvPr>
          <p:cNvSpPr/>
          <p:nvPr/>
        </p:nvSpPr>
        <p:spPr>
          <a:xfrm rot="19622764">
            <a:off x="3593014" y="5148121"/>
            <a:ext cx="543236" cy="569751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CA84D73-735B-1486-761B-95FB66069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537" y="3299576"/>
            <a:ext cx="4426360" cy="19730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78FE33F-2C57-BF20-47F4-AE063D101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6143" y="3643894"/>
            <a:ext cx="2554513" cy="12646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6" name="화살표: 줄무늬가 있는 오른쪽 35">
            <a:extLst>
              <a:ext uri="{FF2B5EF4-FFF2-40B4-BE49-F238E27FC236}">
                <a16:creationId xmlns:a16="http://schemas.microsoft.com/office/drawing/2014/main" id="{3CCEA66F-4420-E2DD-200B-FBD43959D736}"/>
              </a:ext>
            </a:extLst>
          </p:cNvPr>
          <p:cNvSpPr/>
          <p:nvPr/>
        </p:nvSpPr>
        <p:spPr>
          <a:xfrm>
            <a:off x="8860622" y="4001220"/>
            <a:ext cx="543236" cy="569751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5DE137-38DF-E49A-1737-D48DDBDF631E}"/>
              </a:ext>
            </a:extLst>
          </p:cNvPr>
          <p:cNvSpPr/>
          <p:nvPr/>
        </p:nvSpPr>
        <p:spPr>
          <a:xfrm>
            <a:off x="5435600" y="4220095"/>
            <a:ext cx="1165225" cy="19069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860CFE9-15B5-6839-F730-2D726BB2B680}"/>
              </a:ext>
            </a:extLst>
          </p:cNvPr>
          <p:cNvCxnSpPr>
            <a:cxnSpLocks/>
            <a:stCxn id="14" idx="3"/>
            <a:endCxn id="38" idx="0"/>
          </p:cNvCxnSpPr>
          <p:nvPr/>
        </p:nvCxnSpPr>
        <p:spPr>
          <a:xfrm>
            <a:off x="3172084" y="3037313"/>
            <a:ext cx="2846129" cy="1182782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CB1741E-2E92-A202-CD05-B5916CADD57C}"/>
              </a:ext>
            </a:extLst>
          </p:cNvPr>
          <p:cNvCxnSpPr>
            <a:cxnSpLocks/>
            <a:stCxn id="29" idx="0"/>
            <a:endCxn id="38" idx="2"/>
          </p:cNvCxnSpPr>
          <p:nvPr/>
        </p:nvCxnSpPr>
        <p:spPr>
          <a:xfrm rot="5400000" flipH="1" flipV="1">
            <a:off x="2880338" y="2469130"/>
            <a:ext cx="1196218" cy="5079532"/>
          </a:xfrm>
          <a:prstGeom prst="bentConnector3">
            <a:avLst>
              <a:gd name="adj1" fmla="val 1178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EB893B-2592-FA07-2766-AD6DA4905C20}"/>
              </a:ext>
            </a:extLst>
          </p:cNvPr>
          <p:cNvSpPr/>
          <p:nvPr/>
        </p:nvSpPr>
        <p:spPr>
          <a:xfrm>
            <a:off x="9416143" y="3648466"/>
            <a:ext cx="1277257" cy="19257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AF562C9C-8C1D-F49E-7234-237F913D2099}"/>
              </a:ext>
            </a:extLst>
          </p:cNvPr>
          <p:cNvCxnSpPr>
            <a:cxnSpLocks/>
            <a:stCxn id="38" idx="3"/>
            <a:endCxn id="48" idx="1"/>
          </p:cNvCxnSpPr>
          <p:nvPr/>
        </p:nvCxnSpPr>
        <p:spPr>
          <a:xfrm flipV="1">
            <a:off x="6600825" y="3744751"/>
            <a:ext cx="2815318" cy="57069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11A29AE-0A27-484B-FB07-A115F3924C18}"/>
              </a:ext>
            </a:extLst>
          </p:cNvPr>
          <p:cNvSpPr txBox="1"/>
          <p:nvPr/>
        </p:nvSpPr>
        <p:spPr>
          <a:xfrm>
            <a:off x="5948567" y="3695086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가져올 파일 선택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6B1F2C-9787-3B6D-D03C-2C44CC904860}"/>
              </a:ext>
            </a:extLst>
          </p:cNvPr>
          <p:cNvSpPr txBox="1"/>
          <p:nvPr/>
        </p:nvSpPr>
        <p:spPr>
          <a:xfrm>
            <a:off x="7339577" y="52726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열기 클릭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8C44C9-59BB-3F73-DAF7-9D55801540AA}"/>
              </a:ext>
            </a:extLst>
          </p:cNvPr>
          <p:cNvSpPr txBox="1"/>
          <p:nvPr/>
        </p:nvSpPr>
        <p:spPr>
          <a:xfrm>
            <a:off x="9268009" y="320369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선택한 파일명 확인</a:t>
            </a:r>
          </a:p>
        </p:txBody>
      </p:sp>
    </p:spTree>
    <p:extLst>
      <p:ext uri="{BB962C8B-B14F-4D97-AF65-F5344CB8AC3E}">
        <p14:creationId xmlns:p14="http://schemas.microsoft.com/office/powerpoint/2010/main" val="3699034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664C405D-8E89-D787-4990-D17D210A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1801794"/>
            <a:ext cx="8715375" cy="460724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생성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399D49-BC70-D10A-81E9-BEB035C869AD}"/>
              </a:ext>
            </a:extLst>
          </p:cNvPr>
          <p:cNvSpPr/>
          <p:nvPr/>
        </p:nvSpPr>
        <p:spPr>
          <a:xfrm>
            <a:off x="2133504" y="2840976"/>
            <a:ext cx="4657821" cy="104280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BE3745-4208-3692-9D92-FD092F6080C9}"/>
              </a:ext>
            </a:extLst>
          </p:cNvPr>
          <p:cNvSpPr/>
          <p:nvPr/>
        </p:nvSpPr>
        <p:spPr>
          <a:xfrm>
            <a:off x="2533554" y="2614712"/>
            <a:ext cx="209646" cy="20721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94D2F45-159E-5E3E-362E-F46291448003}"/>
              </a:ext>
            </a:extLst>
          </p:cNvPr>
          <p:cNvCxnSpPr>
            <a:cxnSpLocks/>
            <a:stCxn id="9" idx="0"/>
            <a:endCxn id="10" idx="0"/>
          </p:cNvCxnSpPr>
          <p:nvPr/>
        </p:nvCxnSpPr>
        <p:spPr>
          <a:xfrm rot="16200000" flipV="1">
            <a:off x="3437264" y="1815825"/>
            <a:ext cx="226264" cy="1824038"/>
          </a:xfrm>
          <a:prstGeom prst="bentConnector3">
            <a:avLst>
              <a:gd name="adj1" fmla="val 201032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23CF0E-4484-7521-A0A3-02B0C9284303}"/>
              </a:ext>
            </a:extLst>
          </p:cNvPr>
          <p:cNvSpPr txBox="1"/>
          <p:nvPr/>
        </p:nvSpPr>
        <p:spPr>
          <a:xfrm>
            <a:off x="4763060" y="27654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쿼리문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E01D90-9F90-1851-159A-CEC42F7359FC}"/>
              </a:ext>
            </a:extLst>
          </p:cNvPr>
          <p:cNvSpPr txBox="1"/>
          <p:nvPr/>
        </p:nvSpPr>
        <p:spPr>
          <a:xfrm>
            <a:off x="2677639" y="234970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실행버튼 클릭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7F33C1-3C88-243D-C6B4-D97C30AC11D7}"/>
              </a:ext>
            </a:extLst>
          </p:cNvPr>
          <p:cNvSpPr/>
          <p:nvPr/>
        </p:nvSpPr>
        <p:spPr>
          <a:xfrm>
            <a:off x="1857230" y="2619574"/>
            <a:ext cx="209646" cy="20721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43CFB5-2334-1FAE-B891-D5ACB53A58AB}"/>
              </a:ext>
            </a:extLst>
          </p:cNvPr>
          <p:cNvSpPr/>
          <p:nvPr/>
        </p:nvSpPr>
        <p:spPr>
          <a:xfrm>
            <a:off x="365877" y="2851622"/>
            <a:ext cx="1320048" cy="5392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6E4B36-880F-EA2F-0DE9-EE6619071ACE}"/>
              </a:ext>
            </a:extLst>
          </p:cNvPr>
          <p:cNvSpPr/>
          <p:nvPr/>
        </p:nvSpPr>
        <p:spPr>
          <a:xfrm>
            <a:off x="2133503" y="4162568"/>
            <a:ext cx="933547" cy="104522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3F6DB8-FFC1-4F89-67D9-155C5E19E68A}"/>
              </a:ext>
            </a:extLst>
          </p:cNvPr>
          <p:cNvSpPr/>
          <p:nvPr/>
        </p:nvSpPr>
        <p:spPr>
          <a:xfrm>
            <a:off x="2133502" y="5705475"/>
            <a:ext cx="6905723" cy="59648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B223FB6-DD7D-592C-CA2F-61437CE226F6}"/>
              </a:ext>
            </a:extLst>
          </p:cNvPr>
          <p:cNvCxnSpPr>
            <a:cxnSpLocks/>
            <a:stCxn id="10" idx="1"/>
            <a:endCxn id="25" idx="3"/>
          </p:cNvCxnSpPr>
          <p:nvPr/>
        </p:nvCxnSpPr>
        <p:spPr>
          <a:xfrm rot="10800000" flipV="1">
            <a:off x="2066876" y="2718319"/>
            <a:ext cx="466678" cy="486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28C8B1-B564-0B9A-760F-ACFE56F5A94E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rot="10800000" flipV="1">
            <a:off x="1025902" y="2723180"/>
            <a:ext cx="831329" cy="128441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E388342-BD60-B05F-58B6-2235C360C976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932562" y="3484238"/>
            <a:ext cx="1294281" cy="1107602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A9E1205-678F-F07E-33C6-4CC788DCF40E}"/>
              </a:ext>
            </a:extLst>
          </p:cNvPr>
          <p:cNvCxnSpPr>
            <a:cxnSpLocks/>
            <a:stCxn id="27" idx="3"/>
            <a:endCxn id="28" idx="0"/>
          </p:cNvCxnSpPr>
          <p:nvPr/>
        </p:nvCxnSpPr>
        <p:spPr>
          <a:xfrm>
            <a:off x="3067050" y="4685180"/>
            <a:ext cx="2519314" cy="1020295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FE2C38-1D69-2953-C791-2C2C8FB906D3}"/>
              </a:ext>
            </a:extLst>
          </p:cNvPr>
          <p:cNvSpPr txBox="1"/>
          <p:nvPr/>
        </p:nvSpPr>
        <p:spPr>
          <a:xfrm>
            <a:off x="115755" y="2398070"/>
            <a:ext cx="185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Refresh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C9C60D-BC8D-1D6C-DE4F-78FA549A7305}"/>
              </a:ext>
            </a:extLst>
          </p:cNvPr>
          <p:cNvSpPr txBox="1"/>
          <p:nvPr/>
        </p:nvSpPr>
        <p:spPr>
          <a:xfrm>
            <a:off x="954519" y="3490812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여부 확인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DFFB6D-BBA6-13CB-1B94-1B585522743B}"/>
              </a:ext>
            </a:extLst>
          </p:cNvPr>
          <p:cNvSpPr txBox="1"/>
          <p:nvPr/>
        </p:nvSpPr>
        <p:spPr>
          <a:xfrm>
            <a:off x="3026351" y="468517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⑤ 데이터베이스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목록확인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1DE024-3189-F8A7-57CE-AF6C04D85605}"/>
              </a:ext>
            </a:extLst>
          </p:cNvPr>
          <p:cNvSpPr txBox="1"/>
          <p:nvPr/>
        </p:nvSpPr>
        <p:spPr>
          <a:xfrm>
            <a:off x="5579542" y="540487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⑥ 쿼리 정상 실행 여부확인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3AF659B-4B54-61AF-2F6E-01C4EBD1C919}"/>
              </a:ext>
            </a:extLst>
          </p:cNvPr>
          <p:cNvSpPr/>
          <p:nvPr/>
        </p:nvSpPr>
        <p:spPr>
          <a:xfrm>
            <a:off x="9472036" y="1830104"/>
            <a:ext cx="2266998" cy="384401"/>
          </a:xfrm>
          <a:prstGeom prst="roundRect">
            <a:avLst>
              <a:gd name="adj" fmla="val 17788"/>
            </a:avLst>
          </a:prstGeom>
          <a:solidFill>
            <a:srgbClr val="204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쿼리문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실행 절차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355A58-6B1A-FB03-3F7A-DFE3663CB045}"/>
              </a:ext>
            </a:extLst>
          </p:cNvPr>
          <p:cNvSpPr/>
          <p:nvPr/>
        </p:nvSpPr>
        <p:spPr>
          <a:xfrm>
            <a:off x="9484360" y="2564245"/>
            <a:ext cx="2266222" cy="5319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실행할 </a:t>
            </a:r>
            <a:r>
              <a:rPr lang="ko-KR" altLang="en-US" sz="1600" dirty="0" err="1">
                <a:solidFill>
                  <a:sysClr val="windowText" lastClr="000000"/>
                </a:solidFill>
              </a:rPr>
              <a:t>쿼리문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입력 및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SQL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파일 불러오기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D65E3E3-2204-38B3-01B9-C3C559974E09}"/>
              </a:ext>
            </a:extLst>
          </p:cNvPr>
          <p:cNvSpPr/>
          <p:nvPr/>
        </p:nvSpPr>
        <p:spPr>
          <a:xfrm>
            <a:off x="9484360" y="3351845"/>
            <a:ext cx="2266222" cy="5319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상단 아이콘에서 번개아이콘 클릭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쿼리실행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)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B1BC63-C4F8-0D8C-90A0-6A4CEBB4C087}"/>
              </a:ext>
            </a:extLst>
          </p:cNvPr>
          <p:cNvSpPr/>
          <p:nvPr/>
        </p:nvSpPr>
        <p:spPr>
          <a:xfrm>
            <a:off x="9484360" y="4139445"/>
            <a:ext cx="2266222" cy="5319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쿼리 </a:t>
            </a:r>
            <a:r>
              <a:rPr lang="ko-KR" altLang="en-US" sz="1600" dirty="0" err="1">
                <a:solidFill>
                  <a:sysClr val="windowText" lastClr="000000"/>
                </a:solidFill>
              </a:rPr>
              <a:t>결과창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/schemas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패널 확인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65DA26-5850-080B-597D-E81ED9C4EB46}"/>
              </a:ext>
            </a:extLst>
          </p:cNvPr>
          <p:cNvSpPr/>
          <p:nvPr/>
        </p:nvSpPr>
        <p:spPr>
          <a:xfrm>
            <a:off x="9472036" y="4927044"/>
            <a:ext cx="2266222" cy="5319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</a:rPr>
              <a:t>에러 발생 시</a:t>
            </a:r>
            <a:endParaRPr lang="en-US" altLang="ko-KR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output 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패널 확인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1CC3D32-C3EA-4DF1-E167-10A4C879C72E}"/>
              </a:ext>
            </a:extLst>
          </p:cNvPr>
          <p:cNvSpPr/>
          <p:nvPr/>
        </p:nvSpPr>
        <p:spPr>
          <a:xfrm>
            <a:off x="9370508" y="1763102"/>
            <a:ext cx="2473853" cy="3753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48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생성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DDC895-439A-E453-1014-112EF3F59E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95"/>
          <a:stretch/>
        </p:blipFill>
        <p:spPr>
          <a:xfrm>
            <a:off x="4030877" y="1258344"/>
            <a:ext cx="7837273" cy="51337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C915E2-9186-72E8-A484-A3F9277B79CF}"/>
              </a:ext>
            </a:extLst>
          </p:cNvPr>
          <p:cNvSpPr/>
          <p:nvPr/>
        </p:nvSpPr>
        <p:spPr>
          <a:xfrm>
            <a:off x="5620602" y="1556915"/>
            <a:ext cx="6116997" cy="384796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E5A71D-F9E3-F7D5-4504-DF510B92FFFA}"/>
              </a:ext>
            </a:extLst>
          </p:cNvPr>
          <p:cNvSpPr/>
          <p:nvPr/>
        </p:nvSpPr>
        <p:spPr>
          <a:xfrm>
            <a:off x="5976792" y="1375854"/>
            <a:ext cx="209646" cy="20721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BA403C5-097D-90AB-65B3-FE17AD3642A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V="1">
            <a:off x="7289828" y="167642"/>
            <a:ext cx="181061" cy="2597486"/>
          </a:xfrm>
          <a:prstGeom prst="bentConnector3">
            <a:avLst>
              <a:gd name="adj1" fmla="val 226256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5ADE5A-2089-2A81-3CDD-FB053585EF6F}"/>
              </a:ext>
            </a:extLst>
          </p:cNvPr>
          <p:cNvSpPr txBox="1"/>
          <p:nvPr/>
        </p:nvSpPr>
        <p:spPr>
          <a:xfrm>
            <a:off x="8787422" y="117556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쿼리문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44DFF4-886E-85EF-0AFB-5EF9287D868D}"/>
              </a:ext>
            </a:extLst>
          </p:cNvPr>
          <p:cNvSpPr txBox="1"/>
          <p:nvPr/>
        </p:nvSpPr>
        <p:spPr>
          <a:xfrm>
            <a:off x="4290044" y="1015994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실행버튼 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72C6B6-3F94-4BC8-3951-1F6B0050814E}"/>
              </a:ext>
            </a:extLst>
          </p:cNvPr>
          <p:cNvSpPr/>
          <p:nvPr/>
        </p:nvSpPr>
        <p:spPr>
          <a:xfrm>
            <a:off x="5356796" y="1371628"/>
            <a:ext cx="209646" cy="20721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663BFF-8C64-7100-AD3A-EFA4AB8C056C}"/>
              </a:ext>
            </a:extLst>
          </p:cNvPr>
          <p:cNvSpPr/>
          <p:nvPr/>
        </p:nvSpPr>
        <p:spPr>
          <a:xfrm>
            <a:off x="4141571" y="1800962"/>
            <a:ext cx="1320048" cy="219001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32C95E-143E-78E3-FB13-894046DA1435}"/>
              </a:ext>
            </a:extLst>
          </p:cNvPr>
          <p:cNvSpPr/>
          <p:nvPr/>
        </p:nvSpPr>
        <p:spPr>
          <a:xfrm>
            <a:off x="5645428" y="5775331"/>
            <a:ext cx="6092171" cy="52096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8487D30-94B6-1C18-9794-861EECC3B7B9}"/>
              </a:ext>
            </a:extLst>
          </p:cNvPr>
          <p:cNvCxnSpPr>
            <a:cxnSpLocks/>
            <a:stCxn id="18" idx="1"/>
            <a:endCxn id="22" idx="3"/>
          </p:cNvCxnSpPr>
          <p:nvPr/>
        </p:nvCxnSpPr>
        <p:spPr>
          <a:xfrm rot="10800000">
            <a:off x="5566442" y="1475235"/>
            <a:ext cx="410350" cy="422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3399EBA-D9FE-2FBD-9CB3-EC736A8EACAD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4801596" y="1475234"/>
            <a:ext cx="555201" cy="325727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9F4D69F-5785-A26B-4F3A-D3114FFFF869}"/>
              </a:ext>
            </a:extLst>
          </p:cNvPr>
          <p:cNvCxnSpPr>
            <a:cxnSpLocks/>
            <a:stCxn id="23" idx="2"/>
            <a:endCxn id="24" idx="1"/>
          </p:cNvCxnSpPr>
          <p:nvPr/>
        </p:nvCxnSpPr>
        <p:spPr>
          <a:xfrm rot="16200000" flipH="1">
            <a:off x="4201091" y="4591478"/>
            <a:ext cx="2044840" cy="843833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C332D1E-3589-C1A4-5382-44FD637B0725}"/>
              </a:ext>
            </a:extLst>
          </p:cNvPr>
          <p:cNvSpPr txBox="1"/>
          <p:nvPr/>
        </p:nvSpPr>
        <p:spPr>
          <a:xfrm>
            <a:off x="3210029" y="1339159"/>
            <a:ext cx="185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Refresh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CB92B1-0360-0DF1-FC52-41165CF7F7D4}"/>
              </a:ext>
            </a:extLst>
          </p:cNvPr>
          <p:cNvSpPr txBox="1"/>
          <p:nvPr/>
        </p:nvSpPr>
        <p:spPr>
          <a:xfrm>
            <a:off x="2941881" y="2578439"/>
            <a:ext cx="1265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table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컬럼 생성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여부 확인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E6ECDA-8620-E61F-2F5B-BBEB48637E44}"/>
              </a:ext>
            </a:extLst>
          </p:cNvPr>
          <p:cNvSpPr txBox="1"/>
          <p:nvPr/>
        </p:nvSpPr>
        <p:spPr>
          <a:xfrm>
            <a:off x="6151042" y="540487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⑤ 쿼리 정상 실행 여부확인</a:t>
            </a:r>
          </a:p>
        </p:txBody>
      </p:sp>
    </p:spTree>
    <p:extLst>
      <p:ext uri="{BB962C8B-B14F-4D97-AF65-F5344CB8AC3E}">
        <p14:creationId xmlns:p14="http://schemas.microsoft.com/office/powerpoint/2010/main" val="1147728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84B650-B03A-4A19-67FF-78BB2B3B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72"/>
          <a:stretch/>
        </p:blipFill>
        <p:spPr>
          <a:xfrm>
            <a:off x="1383700" y="1728505"/>
            <a:ext cx="9186183" cy="480300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Book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정보 입력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C915E2-9186-72E8-A484-A3F9277B79CF}"/>
              </a:ext>
            </a:extLst>
          </p:cNvPr>
          <p:cNvSpPr/>
          <p:nvPr/>
        </p:nvSpPr>
        <p:spPr>
          <a:xfrm>
            <a:off x="3306027" y="2068356"/>
            <a:ext cx="7219098" cy="191309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E5A71D-F9E3-F7D5-4504-DF510B92FFFA}"/>
              </a:ext>
            </a:extLst>
          </p:cNvPr>
          <p:cNvSpPr/>
          <p:nvPr/>
        </p:nvSpPr>
        <p:spPr>
          <a:xfrm>
            <a:off x="3685178" y="1860086"/>
            <a:ext cx="209646" cy="20721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BA403C5-097D-90AB-65B3-FE17AD3642A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V="1">
            <a:off x="5248654" y="401433"/>
            <a:ext cx="208270" cy="3125575"/>
          </a:xfrm>
          <a:prstGeom prst="bentConnector3">
            <a:avLst>
              <a:gd name="adj1" fmla="val 168599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5ADE5A-2089-2A81-3CDD-FB053585EF6F}"/>
              </a:ext>
            </a:extLst>
          </p:cNvPr>
          <p:cNvSpPr txBox="1"/>
          <p:nvPr/>
        </p:nvSpPr>
        <p:spPr>
          <a:xfrm>
            <a:off x="6900882" y="165207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쿼리문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44DFF4-886E-85EF-0AFB-5EF9287D868D}"/>
              </a:ext>
            </a:extLst>
          </p:cNvPr>
          <p:cNvSpPr txBox="1"/>
          <p:nvPr/>
        </p:nvSpPr>
        <p:spPr>
          <a:xfrm>
            <a:off x="4633175" y="139508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실행버튼 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72C6B6-3F94-4BC8-3951-1F6B0050814E}"/>
              </a:ext>
            </a:extLst>
          </p:cNvPr>
          <p:cNvSpPr/>
          <p:nvPr/>
        </p:nvSpPr>
        <p:spPr>
          <a:xfrm>
            <a:off x="3213692" y="5828975"/>
            <a:ext cx="7219097" cy="54375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8487D30-94B6-1C18-9794-861EECC3B7B9}"/>
              </a:ext>
            </a:extLst>
          </p:cNvPr>
          <p:cNvCxnSpPr>
            <a:cxnSpLocks/>
            <a:stCxn id="18" idx="1"/>
            <a:endCxn id="22" idx="1"/>
          </p:cNvCxnSpPr>
          <p:nvPr/>
        </p:nvCxnSpPr>
        <p:spPr>
          <a:xfrm rot="10800000" flipV="1">
            <a:off x="3213692" y="1963692"/>
            <a:ext cx="471486" cy="4137161"/>
          </a:xfrm>
          <a:prstGeom prst="bentConnector3">
            <a:avLst>
              <a:gd name="adj1" fmla="val 148485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C332D1E-3589-C1A4-5382-44FD637B0725}"/>
              </a:ext>
            </a:extLst>
          </p:cNvPr>
          <p:cNvSpPr txBox="1"/>
          <p:nvPr/>
        </p:nvSpPr>
        <p:spPr>
          <a:xfrm>
            <a:off x="3213690" y="4761158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쿼리 정상 실행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여부 확인</a:t>
            </a:r>
          </a:p>
        </p:txBody>
      </p:sp>
    </p:spTree>
    <p:extLst>
      <p:ext uri="{BB962C8B-B14F-4D97-AF65-F5344CB8AC3E}">
        <p14:creationId xmlns:p14="http://schemas.microsoft.com/office/powerpoint/2010/main" val="3545909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3BE3C72-3017-5BFE-1995-C1A9B80E9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19" t="13063" r="33338" b="76497"/>
          <a:stretch/>
        </p:blipFill>
        <p:spPr>
          <a:xfrm>
            <a:off x="774148" y="2083208"/>
            <a:ext cx="6668641" cy="9038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18666B-FEBB-9B28-205A-5CCE1288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19" t="34916" r="56567" b="36722"/>
          <a:stretch/>
        </p:blipFill>
        <p:spPr>
          <a:xfrm>
            <a:off x="8306442" y="2629376"/>
            <a:ext cx="3561633" cy="26181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Book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테이블에 정보가 제대로 들어갔는지 확인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C915E2-9186-72E8-A484-A3F9277B79CF}"/>
              </a:ext>
            </a:extLst>
          </p:cNvPr>
          <p:cNvSpPr/>
          <p:nvPr/>
        </p:nvSpPr>
        <p:spPr>
          <a:xfrm>
            <a:off x="818009" y="2669761"/>
            <a:ext cx="4330826" cy="2885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E5A71D-F9E3-F7D5-4504-DF510B92FFFA}"/>
              </a:ext>
            </a:extLst>
          </p:cNvPr>
          <p:cNvSpPr/>
          <p:nvPr/>
        </p:nvSpPr>
        <p:spPr>
          <a:xfrm>
            <a:off x="1513477" y="2368771"/>
            <a:ext cx="248647" cy="2885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BA403C5-097D-90AB-65B3-FE17AD3642A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V="1">
            <a:off x="2160117" y="1846455"/>
            <a:ext cx="300990" cy="1345621"/>
          </a:xfrm>
          <a:prstGeom prst="bentConnector3">
            <a:avLst>
              <a:gd name="adj1" fmla="val 175949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5ADE5A-2089-2A81-3CDD-FB053585EF6F}"/>
              </a:ext>
            </a:extLst>
          </p:cNvPr>
          <p:cNvSpPr txBox="1"/>
          <p:nvPr/>
        </p:nvSpPr>
        <p:spPr>
          <a:xfrm>
            <a:off x="5175971" y="262937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쿼리문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44DFF4-886E-85EF-0AFB-5EF9287D868D}"/>
              </a:ext>
            </a:extLst>
          </p:cNvPr>
          <p:cNvSpPr txBox="1"/>
          <p:nvPr/>
        </p:nvSpPr>
        <p:spPr>
          <a:xfrm>
            <a:off x="1518812" y="178188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-1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실행버튼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3D292-58AC-D1B0-24F8-F0D66FCD5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020" y="4423531"/>
            <a:ext cx="2543530" cy="16480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3B05E5-8E6D-F54A-591F-2796FDBCEB70}"/>
              </a:ext>
            </a:extLst>
          </p:cNvPr>
          <p:cNvSpPr txBox="1"/>
          <p:nvPr/>
        </p:nvSpPr>
        <p:spPr>
          <a:xfrm>
            <a:off x="1762124" y="5032114"/>
            <a:ext cx="10359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0AEAA"/>
                </a:solidFill>
                <a:effectLst/>
                <a:uLnTx/>
                <a:uFillTx/>
                <a:latin typeface="맑은 고딕" panose="02110004020202020204"/>
                <a:ea typeface="나눔스퀘어 ExtraBold" panose="020B0600000101010101" pitchFamily="50" charset="-127"/>
                <a:cs typeface="+mn-cs"/>
              </a:rPr>
              <a:t>또는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6A7C1D-C899-FBD9-A664-4A57B0F79301}"/>
              </a:ext>
            </a:extLst>
          </p:cNvPr>
          <p:cNvSpPr/>
          <p:nvPr/>
        </p:nvSpPr>
        <p:spPr>
          <a:xfrm>
            <a:off x="5175971" y="5372246"/>
            <a:ext cx="281854" cy="2885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99731-9024-A639-351A-D60B16DA93C6}"/>
              </a:ext>
            </a:extLst>
          </p:cNvPr>
          <p:cNvSpPr txBox="1"/>
          <p:nvPr/>
        </p:nvSpPr>
        <p:spPr>
          <a:xfrm>
            <a:off x="5457825" y="570225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book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테이블의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번개아이콘 클릭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D1E52F7-4740-D068-412A-EF91B1D0813D}"/>
              </a:ext>
            </a:extLst>
          </p:cNvPr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5154860" y="786886"/>
            <a:ext cx="980144" cy="5323020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C207EC9-F68B-60D3-9FAC-E4CAB975043F}"/>
              </a:ext>
            </a:extLst>
          </p:cNvPr>
          <p:cNvCxnSpPr>
            <a:cxnSpLocks/>
            <a:stCxn id="29" idx="0"/>
            <a:endCxn id="12" idx="1"/>
          </p:cNvCxnSpPr>
          <p:nvPr/>
        </p:nvCxnSpPr>
        <p:spPr>
          <a:xfrm rot="5400000" flipH="1" flipV="1">
            <a:off x="6094781" y="3160585"/>
            <a:ext cx="1433778" cy="2989544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D3C7255-E957-8216-01C5-E81975DC4FBE}"/>
              </a:ext>
            </a:extLst>
          </p:cNvPr>
          <p:cNvSpPr txBox="1"/>
          <p:nvPr/>
        </p:nvSpPr>
        <p:spPr>
          <a:xfrm>
            <a:off x="6143544" y="354947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결과확인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28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BE212AB-77D4-F0A3-A390-F98DBF6012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5" t="66985" r="1797" b="1514"/>
          <a:stretch/>
        </p:blipFill>
        <p:spPr>
          <a:xfrm>
            <a:off x="1714403" y="4692348"/>
            <a:ext cx="8515448" cy="18722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8B6305-91E1-3446-AEDA-A2262EFF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81" t="13869" b="44236"/>
          <a:stretch/>
        </p:blipFill>
        <p:spPr>
          <a:xfrm>
            <a:off x="1714404" y="2053353"/>
            <a:ext cx="9114272" cy="25966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orders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테이블에 정보 입력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C915E2-9186-72E8-A484-A3F9277B79CF}"/>
              </a:ext>
            </a:extLst>
          </p:cNvPr>
          <p:cNvSpPr/>
          <p:nvPr/>
        </p:nvSpPr>
        <p:spPr>
          <a:xfrm>
            <a:off x="2138177" y="2401823"/>
            <a:ext cx="8596497" cy="217795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E5A71D-F9E3-F7D5-4504-DF510B92FFFA}"/>
              </a:ext>
            </a:extLst>
          </p:cNvPr>
          <p:cNvSpPr/>
          <p:nvPr/>
        </p:nvSpPr>
        <p:spPr>
          <a:xfrm>
            <a:off x="2265952" y="2193680"/>
            <a:ext cx="181973" cy="22202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BA403C5-097D-90AB-65B3-FE17AD3642A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V="1">
            <a:off x="4292612" y="258008"/>
            <a:ext cx="208143" cy="4079487"/>
          </a:xfrm>
          <a:prstGeom prst="bentConnector3">
            <a:avLst>
              <a:gd name="adj1" fmla="val 209828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5ADE5A-2089-2A81-3CDD-FB053585EF6F}"/>
              </a:ext>
            </a:extLst>
          </p:cNvPr>
          <p:cNvSpPr txBox="1"/>
          <p:nvPr/>
        </p:nvSpPr>
        <p:spPr>
          <a:xfrm>
            <a:off x="6025172" y="244420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쿼리문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44DFF4-886E-85EF-0AFB-5EF9287D868D}"/>
              </a:ext>
            </a:extLst>
          </p:cNvPr>
          <p:cNvSpPr txBox="1"/>
          <p:nvPr/>
        </p:nvSpPr>
        <p:spPr>
          <a:xfrm>
            <a:off x="489119" y="174197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실행버튼 클릭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6A7C1D-C899-FBD9-A664-4A57B0F79301}"/>
              </a:ext>
            </a:extLst>
          </p:cNvPr>
          <p:cNvSpPr/>
          <p:nvPr/>
        </p:nvSpPr>
        <p:spPr>
          <a:xfrm>
            <a:off x="1714404" y="4996750"/>
            <a:ext cx="8515447" cy="15226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C207EC9-F68B-60D3-9FAC-E4CAB975043F}"/>
              </a:ext>
            </a:extLst>
          </p:cNvPr>
          <p:cNvCxnSpPr>
            <a:cxnSpLocks/>
            <a:stCxn id="18" idx="1"/>
            <a:endCxn id="29" idx="1"/>
          </p:cNvCxnSpPr>
          <p:nvPr/>
        </p:nvCxnSpPr>
        <p:spPr>
          <a:xfrm rot="10800000" flipV="1">
            <a:off x="1714404" y="2304694"/>
            <a:ext cx="551548" cy="3453373"/>
          </a:xfrm>
          <a:prstGeom prst="bentConnector3">
            <a:avLst>
              <a:gd name="adj1" fmla="val 141447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3203FB-5262-F8EC-992A-92E12B26964E}"/>
              </a:ext>
            </a:extLst>
          </p:cNvPr>
          <p:cNvSpPr txBox="1"/>
          <p:nvPr/>
        </p:nvSpPr>
        <p:spPr>
          <a:xfrm>
            <a:off x="3185115" y="467813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쿼리 정상 실행 여부 확인</a:t>
            </a:r>
          </a:p>
        </p:txBody>
      </p:sp>
    </p:spTree>
    <p:extLst>
      <p:ext uri="{BB962C8B-B14F-4D97-AF65-F5344CB8AC3E}">
        <p14:creationId xmlns:p14="http://schemas.microsoft.com/office/powerpoint/2010/main" val="4260469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DBAC6295-F4C3-9C05-23DF-34B3C437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61" y="4421032"/>
            <a:ext cx="2410161" cy="17147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B56DA49-2310-7DC8-9F1D-EA6B3D9C81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32" t="13729" r="35469" b="72865"/>
          <a:stretch/>
        </p:blipFill>
        <p:spPr>
          <a:xfrm>
            <a:off x="818009" y="2214139"/>
            <a:ext cx="5510712" cy="9082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orders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테이블에 정보가 제대로 들어갔는지 확인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A0E39-7FCD-D62D-E1FE-391E15272C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437" t="41058" r="57500" b="35660"/>
          <a:stretch/>
        </p:blipFill>
        <p:spPr>
          <a:xfrm>
            <a:off x="8387468" y="3084316"/>
            <a:ext cx="3332709" cy="17919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0417E1-C940-05EB-9C95-7D5E8262135E}"/>
              </a:ext>
            </a:extLst>
          </p:cNvPr>
          <p:cNvSpPr/>
          <p:nvPr/>
        </p:nvSpPr>
        <p:spPr>
          <a:xfrm>
            <a:off x="1218059" y="2619852"/>
            <a:ext cx="4330826" cy="32894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F5A000-A2BD-4388-AC45-ABD12BDCDCEF}"/>
              </a:ext>
            </a:extLst>
          </p:cNvPr>
          <p:cNvSpPr/>
          <p:nvPr/>
        </p:nvSpPr>
        <p:spPr>
          <a:xfrm>
            <a:off x="1265827" y="2359246"/>
            <a:ext cx="248647" cy="26060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30B7DDB-9634-CE95-9468-F9A25C681600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16200000" flipV="1">
            <a:off x="2256509" y="1492888"/>
            <a:ext cx="260606" cy="1993321"/>
          </a:xfrm>
          <a:prstGeom prst="bentConnector3">
            <a:avLst>
              <a:gd name="adj1" fmla="val 187719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4C9A82-D730-904F-DFAF-B4DF71FF950D}"/>
              </a:ext>
            </a:extLst>
          </p:cNvPr>
          <p:cNvSpPr txBox="1"/>
          <p:nvPr/>
        </p:nvSpPr>
        <p:spPr>
          <a:xfrm>
            <a:off x="3858814" y="260102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쿼리문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103961-3D3B-C4B3-F2A4-24ED5377C109}"/>
              </a:ext>
            </a:extLst>
          </p:cNvPr>
          <p:cNvSpPr txBox="1"/>
          <p:nvPr/>
        </p:nvSpPr>
        <p:spPr>
          <a:xfrm>
            <a:off x="2162174" y="4793989"/>
            <a:ext cx="10359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0AEAA"/>
                </a:solidFill>
                <a:effectLst/>
                <a:uLnTx/>
                <a:uFillTx/>
                <a:latin typeface="맑은 고딕" panose="02110004020202020204"/>
                <a:ea typeface="나눔스퀘어 ExtraBold" panose="020B0600000101010101" pitchFamily="50" charset="-127"/>
                <a:cs typeface="+mn-cs"/>
              </a:rPr>
              <a:t>또는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4DC109-59A7-A868-60A0-ADB732B0F6F1}"/>
              </a:ext>
            </a:extLst>
          </p:cNvPr>
          <p:cNvSpPr/>
          <p:nvPr/>
        </p:nvSpPr>
        <p:spPr>
          <a:xfrm>
            <a:off x="5253383" y="5619033"/>
            <a:ext cx="281854" cy="2885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BE5A80-57BE-4C42-CAC7-4EDAA70990E5}"/>
              </a:ext>
            </a:extLst>
          </p:cNvPr>
          <p:cNvSpPr txBox="1"/>
          <p:nvPr/>
        </p:nvSpPr>
        <p:spPr>
          <a:xfrm>
            <a:off x="5857875" y="5464129"/>
            <a:ext cx="214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orders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테이블의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번개아이콘 클릭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7C21E25-9660-2CA8-8B4F-3A489B621B8E}"/>
              </a:ext>
            </a:extLst>
          </p:cNvPr>
          <p:cNvCxnSpPr>
            <a:cxnSpLocks/>
            <a:stCxn id="37" idx="2"/>
            <a:endCxn id="35" idx="1"/>
          </p:cNvCxnSpPr>
          <p:nvPr/>
        </p:nvCxnSpPr>
        <p:spPr>
          <a:xfrm rot="16200000" flipH="1">
            <a:off x="5369725" y="962547"/>
            <a:ext cx="1031490" cy="5003996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5C29845-2A78-C121-9B37-2AF89B442599}"/>
              </a:ext>
            </a:extLst>
          </p:cNvPr>
          <p:cNvCxnSpPr>
            <a:cxnSpLocks/>
            <a:stCxn id="43" idx="0"/>
            <a:endCxn id="35" idx="1"/>
          </p:cNvCxnSpPr>
          <p:nvPr/>
        </p:nvCxnSpPr>
        <p:spPr>
          <a:xfrm rot="5400000" flipH="1" flipV="1">
            <a:off x="6071518" y="3303083"/>
            <a:ext cx="1638743" cy="2993158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33CEC0-346A-8FD2-6AA1-33D7327CA17F}"/>
              </a:ext>
            </a:extLst>
          </p:cNvPr>
          <p:cNvSpPr txBox="1"/>
          <p:nvPr/>
        </p:nvSpPr>
        <p:spPr>
          <a:xfrm>
            <a:off x="6251059" y="355090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결과확인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437162-D2B1-8730-2D9A-ED32381DF3A3}"/>
              </a:ext>
            </a:extLst>
          </p:cNvPr>
          <p:cNvSpPr txBox="1"/>
          <p:nvPr/>
        </p:nvSpPr>
        <p:spPr>
          <a:xfrm>
            <a:off x="1518812" y="178188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-1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실행버튼 클릭</a:t>
            </a:r>
          </a:p>
        </p:txBody>
      </p:sp>
    </p:spTree>
    <p:extLst>
      <p:ext uri="{BB962C8B-B14F-4D97-AF65-F5344CB8AC3E}">
        <p14:creationId xmlns:p14="http://schemas.microsoft.com/office/powerpoint/2010/main" val="4040974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4EA5C7-FE08-5034-C6BB-2848DA76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50" t="21709" r="3359" b="54353"/>
          <a:stretch/>
        </p:blipFill>
        <p:spPr>
          <a:xfrm>
            <a:off x="818009" y="2533650"/>
            <a:ext cx="10935277" cy="144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FC49AE-294C-E67F-8A0B-14060A1C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50" t="67410" r="1604" b="5025"/>
          <a:stretch/>
        </p:blipFill>
        <p:spPr>
          <a:xfrm>
            <a:off x="818009" y="4270899"/>
            <a:ext cx="10929102" cy="162948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Customer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테이블에 고객 정보 삽입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C915E2-9186-72E8-A484-A3F9277B79CF}"/>
              </a:ext>
            </a:extLst>
          </p:cNvPr>
          <p:cNvSpPr/>
          <p:nvPr/>
        </p:nvSpPr>
        <p:spPr>
          <a:xfrm>
            <a:off x="1329551" y="2732042"/>
            <a:ext cx="10417560" cy="136042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E5A71D-F9E3-F7D5-4504-DF510B92FFFA}"/>
              </a:ext>
            </a:extLst>
          </p:cNvPr>
          <p:cNvSpPr/>
          <p:nvPr/>
        </p:nvSpPr>
        <p:spPr>
          <a:xfrm>
            <a:off x="1423028" y="2471821"/>
            <a:ext cx="291376" cy="25830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BA403C5-097D-90AB-65B3-FE17AD3642A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V="1">
            <a:off x="3923414" y="117124"/>
            <a:ext cx="260221" cy="4969615"/>
          </a:xfrm>
          <a:prstGeom prst="bentConnector3">
            <a:avLst>
              <a:gd name="adj1" fmla="val 187848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5ADE5A-2089-2A81-3CDD-FB053585EF6F}"/>
              </a:ext>
            </a:extLst>
          </p:cNvPr>
          <p:cNvSpPr txBox="1"/>
          <p:nvPr/>
        </p:nvSpPr>
        <p:spPr>
          <a:xfrm>
            <a:off x="6629318" y="239951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쿼리문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44DFF4-886E-85EF-0AFB-5EF9287D868D}"/>
              </a:ext>
            </a:extLst>
          </p:cNvPr>
          <p:cNvSpPr txBox="1"/>
          <p:nvPr/>
        </p:nvSpPr>
        <p:spPr>
          <a:xfrm>
            <a:off x="744167" y="1884162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실행버튼 클릭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6A7C1D-C899-FBD9-A664-4A57B0F79301}"/>
              </a:ext>
            </a:extLst>
          </p:cNvPr>
          <p:cNvSpPr/>
          <p:nvPr/>
        </p:nvSpPr>
        <p:spPr>
          <a:xfrm>
            <a:off x="1028604" y="4674258"/>
            <a:ext cx="10718507" cy="122612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C207EC9-F68B-60D3-9FAC-E4CAB975043F}"/>
              </a:ext>
            </a:extLst>
          </p:cNvPr>
          <p:cNvCxnSpPr>
            <a:cxnSpLocks/>
            <a:stCxn id="18" idx="1"/>
            <a:endCxn id="29" idx="1"/>
          </p:cNvCxnSpPr>
          <p:nvPr/>
        </p:nvCxnSpPr>
        <p:spPr>
          <a:xfrm rot="10800000" flipV="1">
            <a:off x="1028604" y="2600971"/>
            <a:ext cx="394424" cy="2686349"/>
          </a:xfrm>
          <a:prstGeom prst="bentConnector3">
            <a:avLst>
              <a:gd name="adj1" fmla="val 157958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3203FB-5262-F8EC-992A-92E12B26964E}"/>
              </a:ext>
            </a:extLst>
          </p:cNvPr>
          <p:cNvSpPr txBox="1"/>
          <p:nvPr/>
        </p:nvSpPr>
        <p:spPr>
          <a:xfrm>
            <a:off x="2670765" y="430492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쿼리 정상 실행 여부 확인</a:t>
            </a:r>
          </a:p>
        </p:txBody>
      </p:sp>
    </p:spTree>
    <p:extLst>
      <p:ext uri="{BB962C8B-B14F-4D97-AF65-F5344CB8AC3E}">
        <p14:creationId xmlns:p14="http://schemas.microsoft.com/office/powerpoint/2010/main" val="3633140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AF2C69-4B61-D8B6-61E7-BA9C2E30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62" t="20998" r="54844" b="66175"/>
          <a:stretch/>
        </p:blipFill>
        <p:spPr>
          <a:xfrm>
            <a:off x="869453" y="2359245"/>
            <a:ext cx="4871133" cy="10314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FDC627-F630-A4B7-DFD1-B1BCE1235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146" y="4656141"/>
            <a:ext cx="2539757" cy="15320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Customer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테이블에 저장된 고객 정보 전체 조회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0417E1-C940-05EB-9C95-7D5E8262135E}"/>
              </a:ext>
            </a:extLst>
          </p:cNvPr>
          <p:cNvSpPr/>
          <p:nvPr/>
        </p:nvSpPr>
        <p:spPr>
          <a:xfrm>
            <a:off x="1218059" y="2753748"/>
            <a:ext cx="4330826" cy="54195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F5A000-A2BD-4388-AC45-ABD12BDCDCEF}"/>
              </a:ext>
            </a:extLst>
          </p:cNvPr>
          <p:cNvSpPr/>
          <p:nvPr/>
        </p:nvSpPr>
        <p:spPr>
          <a:xfrm>
            <a:off x="1637302" y="2340196"/>
            <a:ext cx="315323" cy="37885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30B7DDB-9634-CE95-9468-F9A25C681600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16200000" flipV="1">
            <a:off x="2382442" y="1752718"/>
            <a:ext cx="413552" cy="1588508"/>
          </a:xfrm>
          <a:prstGeom prst="bentConnector3">
            <a:avLst>
              <a:gd name="adj1" fmla="val 155277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4C9A82-D730-904F-DFAF-B4DF71FF950D}"/>
              </a:ext>
            </a:extLst>
          </p:cNvPr>
          <p:cNvSpPr txBox="1"/>
          <p:nvPr/>
        </p:nvSpPr>
        <p:spPr>
          <a:xfrm>
            <a:off x="3747705" y="292636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쿼리문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103961-3D3B-C4B3-F2A4-24ED5377C109}"/>
              </a:ext>
            </a:extLst>
          </p:cNvPr>
          <p:cNvSpPr txBox="1"/>
          <p:nvPr/>
        </p:nvSpPr>
        <p:spPr>
          <a:xfrm>
            <a:off x="2162174" y="4793989"/>
            <a:ext cx="10359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0AEAA"/>
                </a:solidFill>
                <a:effectLst/>
                <a:uLnTx/>
                <a:uFillTx/>
                <a:latin typeface="맑은 고딕" panose="02110004020202020204"/>
                <a:ea typeface="나눔스퀘어 ExtraBold" panose="020B0600000101010101" pitchFamily="50" charset="-127"/>
                <a:cs typeface="+mn-cs"/>
              </a:rPr>
              <a:t>또는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4DC109-59A7-A868-60A0-ADB732B0F6F1}"/>
              </a:ext>
            </a:extLst>
          </p:cNvPr>
          <p:cNvSpPr/>
          <p:nvPr/>
        </p:nvSpPr>
        <p:spPr>
          <a:xfrm>
            <a:off x="5484624" y="5768244"/>
            <a:ext cx="281854" cy="28856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BE5A80-57BE-4C42-CAC7-4EDAA70990E5}"/>
              </a:ext>
            </a:extLst>
          </p:cNvPr>
          <p:cNvSpPr txBox="1"/>
          <p:nvPr/>
        </p:nvSpPr>
        <p:spPr>
          <a:xfrm>
            <a:off x="5857875" y="5464129"/>
            <a:ext cx="2492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customer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테이블의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번개아이콘 클릭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7C21E25-9660-2CA8-8B4F-3A489B621B8E}"/>
              </a:ext>
            </a:extLst>
          </p:cNvPr>
          <p:cNvCxnSpPr>
            <a:cxnSpLocks/>
            <a:stCxn id="37" idx="2"/>
            <a:endCxn id="12" idx="1"/>
          </p:cNvCxnSpPr>
          <p:nvPr/>
        </p:nvCxnSpPr>
        <p:spPr>
          <a:xfrm rot="16200000" flipH="1">
            <a:off x="5543176" y="1135997"/>
            <a:ext cx="684589" cy="5003996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5C29845-2A78-C121-9B37-2AF89B442599}"/>
              </a:ext>
            </a:extLst>
          </p:cNvPr>
          <p:cNvCxnSpPr>
            <a:cxnSpLocks/>
            <a:stCxn id="43" idx="0"/>
            <a:endCxn id="12" idx="1"/>
          </p:cNvCxnSpPr>
          <p:nvPr/>
        </p:nvCxnSpPr>
        <p:spPr>
          <a:xfrm rot="5400000" flipH="1" flipV="1">
            <a:off x="6112532" y="3493309"/>
            <a:ext cx="1787954" cy="2761917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33CEC0-346A-8FD2-6AA1-33D7327CA17F}"/>
              </a:ext>
            </a:extLst>
          </p:cNvPr>
          <p:cNvSpPr txBox="1"/>
          <p:nvPr/>
        </p:nvSpPr>
        <p:spPr>
          <a:xfrm>
            <a:off x="6251059" y="355090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결과확인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437162-D2B1-8730-2D9A-ED32381DF3A3}"/>
              </a:ext>
            </a:extLst>
          </p:cNvPr>
          <p:cNvSpPr txBox="1"/>
          <p:nvPr/>
        </p:nvSpPr>
        <p:spPr>
          <a:xfrm>
            <a:off x="1518812" y="178188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-1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실행버튼 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C6A82D-FA27-A8DF-8357-C56B2048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94" t="46230" r="56856" b="28329"/>
          <a:stretch/>
        </p:blipFill>
        <p:spPr>
          <a:xfrm>
            <a:off x="8387468" y="3203325"/>
            <a:ext cx="3480860" cy="15539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041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56B6-D542-3927-71FC-1EC608DE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BA180C7-744D-2F0D-AC97-FC5B2FAB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6576C-291E-4152-90A0-CA8C3037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1450A-5436-48D8-B3D8-756B98539476}"/>
              </a:ext>
            </a:extLst>
          </p:cNvPr>
          <p:cNvSpPr txBox="1"/>
          <p:nvPr/>
        </p:nvSpPr>
        <p:spPr>
          <a:xfrm>
            <a:off x="747527" y="1341472"/>
            <a:ext cx="87437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자신의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PC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사양을 명확히 확인한 후 설치가 중요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31BFCE-21B9-B280-2092-36C4AB8B14BC}"/>
              </a:ext>
            </a:extLst>
          </p:cNvPr>
          <p:cNvGrpSpPr/>
          <p:nvPr/>
        </p:nvGrpSpPr>
        <p:grpSpPr>
          <a:xfrm>
            <a:off x="436347" y="5934966"/>
            <a:ext cx="4138128" cy="457262"/>
            <a:chOff x="1693403" y="3558147"/>
            <a:chExt cx="4138128" cy="4572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369BD1A-E46E-C31A-D79F-A5715B166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3855"/>
            <a:stretch/>
          </p:blipFill>
          <p:spPr>
            <a:xfrm>
              <a:off x="1693403" y="3599608"/>
              <a:ext cx="1967948" cy="35758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A8E9A7-1FD6-671F-62D1-FC90FC2D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95"/>
            <a:stretch/>
          </p:blipFill>
          <p:spPr>
            <a:xfrm>
              <a:off x="3661351" y="3599608"/>
              <a:ext cx="2170180" cy="357580"/>
            </a:xfrm>
            <a:prstGeom prst="rect">
              <a:avLst/>
            </a:prstGeom>
          </p:spPr>
        </p:pic>
        <p:sp>
          <p:nvSpPr>
            <p:cNvPr id="12" name="이중 물결 11">
              <a:extLst>
                <a:ext uri="{FF2B5EF4-FFF2-40B4-BE49-F238E27FC236}">
                  <a16:creationId xmlns:a16="http://schemas.microsoft.com/office/drawing/2014/main" id="{F85CB0F6-4891-4DDF-A312-BF7D3D7B8393}"/>
                </a:ext>
              </a:extLst>
            </p:cNvPr>
            <p:cNvSpPr/>
            <p:nvPr/>
          </p:nvSpPr>
          <p:spPr>
            <a:xfrm rot="5400000">
              <a:off x="1886458" y="3697211"/>
              <a:ext cx="447094" cy="168965"/>
            </a:xfrm>
            <a:prstGeom prst="doubleWave">
              <a:avLst>
                <a:gd name="adj1" fmla="val 12500"/>
                <a:gd name="adj2" fmla="val -96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중 물결 12">
              <a:extLst>
                <a:ext uri="{FF2B5EF4-FFF2-40B4-BE49-F238E27FC236}">
                  <a16:creationId xmlns:a16="http://schemas.microsoft.com/office/drawing/2014/main" id="{ED890B16-3406-200A-41A1-CBD6CC07F567}"/>
                </a:ext>
              </a:extLst>
            </p:cNvPr>
            <p:cNvSpPr/>
            <p:nvPr/>
          </p:nvSpPr>
          <p:spPr>
            <a:xfrm rot="5400000">
              <a:off x="3561763" y="3707379"/>
              <a:ext cx="447094" cy="168965"/>
            </a:xfrm>
            <a:prstGeom prst="doubleWave">
              <a:avLst>
                <a:gd name="adj1" fmla="val 12500"/>
                <a:gd name="adj2" fmla="val -96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60434E5-D297-52B4-3756-3FD0D1473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72" y="1802024"/>
            <a:ext cx="1359140" cy="40848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FF17C9-8E0D-C4B5-8F9E-6EBF69AB1E60}"/>
              </a:ext>
            </a:extLst>
          </p:cNvPr>
          <p:cNvSpPr/>
          <p:nvPr/>
        </p:nvSpPr>
        <p:spPr>
          <a:xfrm>
            <a:off x="1001357" y="6006092"/>
            <a:ext cx="370243" cy="32513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6D8B92-20CE-DC25-BE4D-97F06B23087C}"/>
              </a:ext>
            </a:extLst>
          </p:cNvPr>
          <p:cNvSpPr/>
          <p:nvPr/>
        </p:nvSpPr>
        <p:spPr>
          <a:xfrm>
            <a:off x="1070271" y="2505631"/>
            <a:ext cx="559746" cy="27543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1DFA4E3F-99FD-F5E7-65C2-5B7D093C2E2D}"/>
              </a:ext>
            </a:extLst>
          </p:cNvPr>
          <p:cNvCxnSpPr>
            <a:stCxn id="15" idx="1"/>
            <a:endCxn id="16" idx="1"/>
          </p:cNvCxnSpPr>
          <p:nvPr/>
        </p:nvCxnSpPr>
        <p:spPr>
          <a:xfrm rot="10800000" flipH="1">
            <a:off x="1001357" y="2643351"/>
            <a:ext cx="68914" cy="3525308"/>
          </a:xfrm>
          <a:prstGeom prst="curvedConnector3">
            <a:avLst>
              <a:gd name="adj1" fmla="val -331718"/>
            </a:avLst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6C435FF-8D93-C070-A6F2-0067EA51D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291" y="6230227"/>
            <a:ext cx="247605" cy="3575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705D79-E151-5E4B-C9A6-00B76A82CD2C}"/>
              </a:ext>
            </a:extLst>
          </p:cNvPr>
          <p:cNvSpPr txBox="1"/>
          <p:nvPr/>
        </p:nvSpPr>
        <p:spPr>
          <a:xfrm>
            <a:off x="972590" y="629237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2BA8B-CA59-F2B0-1B7C-16E9E78C1D48}"/>
              </a:ext>
            </a:extLst>
          </p:cNvPr>
          <p:cNvSpPr txBox="1"/>
          <p:nvPr/>
        </p:nvSpPr>
        <p:spPr>
          <a:xfrm>
            <a:off x="629933" y="245314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974F766-FFB1-530D-BB4D-A201FFD8FD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6084"/>
          <a:stretch/>
        </p:blipFill>
        <p:spPr>
          <a:xfrm>
            <a:off x="4780095" y="4188469"/>
            <a:ext cx="7073711" cy="210390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356E527-53DE-E144-ECFB-4B35696454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4660"/>
          <a:stretch/>
        </p:blipFill>
        <p:spPr>
          <a:xfrm>
            <a:off x="4780094" y="1905906"/>
            <a:ext cx="7073711" cy="21721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68C06A-BBD2-A833-DEE1-9FD354957862}"/>
              </a:ext>
            </a:extLst>
          </p:cNvPr>
          <p:cNvSpPr/>
          <p:nvPr/>
        </p:nvSpPr>
        <p:spPr>
          <a:xfrm>
            <a:off x="5199901" y="2736420"/>
            <a:ext cx="4232333" cy="2049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7C2A4C-4603-0595-726B-6A8B2CA8404D}"/>
              </a:ext>
            </a:extLst>
          </p:cNvPr>
          <p:cNvSpPr/>
          <p:nvPr/>
        </p:nvSpPr>
        <p:spPr>
          <a:xfrm>
            <a:off x="5199901" y="2962164"/>
            <a:ext cx="4232333" cy="2049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B4CE07-5449-A3CF-BA78-41969432CC41}"/>
              </a:ext>
            </a:extLst>
          </p:cNvPr>
          <p:cNvSpPr/>
          <p:nvPr/>
        </p:nvSpPr>
        <p:spPr>
          <a:xfrm>
            <a:off x="5199901" y="3566934"/>
            <a:ext cx="4232333" cy="2049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1C44BB-9836-6F69-AA47-FA1D3E6EDAC1}"/>
              </a:ext>
            </a:extLst>
          </p:cNvPr>
          <p:cNvSpPr/>
          <p:nvPr/>
        </p:nvSpPr>
        <p:spPr>
          <a:xfrm>
            <a:off x="5199901" y="4816041"/>
            <a:ext cx="4232333" cy="2049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96F2CAD-5DEA-323E-B312-2568F785EB10}"/>
              </a:ext>
            </a:extLst>
          </p:cNvPr>
          <p:cNvSpPr/>
          <p:nvPr/>
        </p:nvSpPr>
        <p:spPr>
          <a:xfrm>
            <a:off x="4869045" y="2725551"/>
            <a:ext cx="233329" cy="2295425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E6DD4C7-7288-1E0D-B665-A72A0767052B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>
            <a:off x="1630017" y="2643351"/>
            <a:ext cx="3239028" cy="12299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0EC35F-AD74-FD00-7C1E-CFAAE2A149EB}"/>
              </a:ext>
            </a:extLst>
          </p:cNvPr>
          <p:cNvSpPr txBox="1"/>
          <p:nvPr/>
        </p:nvSpPr>
        <p:spPr>
          <a:xfrm>
            <a:off x="9426018" y="348038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필수적 확인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!!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4298F4-886F-0A4B-057C-6EC38C3A3617}"/>
              </a:ext>
            </a:extLst>
          </p:cNvPr>
          <p:cNvSpPr txBox="1"/>
          <p:nvPr/>
        </p:nvSpPr>
        <p:spPr>
          <a:xfrm>
            <a:off x="9432234" y="258242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선택적 확인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!!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D19798-F286-8239-651E-7862BAAAD90F}"/>
              </a:ext>
            </a:extLst>
          </p:cNvPr>
          <p:cNvSpPr txBox="1"/>
          <p:nvPr/>
        </p:nvSpPr>
        <p:spPr>
          <a:xfrm>
            <a:off x="9432234" y="287808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필수적 확인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!!</a:t>
            </a:r>
            <a:endParaRPr lang="ko-KR" altLang="en-US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26840-E697-AD9B-174E-FC54979986D8}"/>
              </a:ext>
            </a:extLst>
          </p:cNvPr>
          <p:cNvSpPr txBox="1"/>
          <p:nvPr/>
        </p:nvSpPr>
        <p:spPr>
          <a:xfrm>
            <a:off x="9432234" y="473652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선택적 확인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!!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3347B-732D-BCD7-041F-36E1772FC8CF}"/>
              </a:ext>
            </a:extLst>
          </p:cNvPr>
          <p:cNvSpPr txBox="1"/>
          <p:nvPr/>
        </p:nvSpPr>
        <p:spPr>
          <a:xfrm>
            <a:off x="4414402" y="312962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32002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F210-A65B-1825-80F1-E2C3C50A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76BD6C-9311-5685-30F7-A3CB88E78E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71" t="24124" r="782" b="54866"/>
          <a:stretch/>
        </p:blipFill>
        <p:spPr>
          <a:xfrm>
            <a:off x="2110287" y="1977189"/>
            <a:ext cx="9296400" cy="9005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ED3C61-869A-F7D2-4973-F921AE39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1" t="77296" r="1328"/>
          <a:stretch/>
        </p:blipFill>
        <p:spPr>
          <a:xfrm>
            <a:off x="2091872" y="3132605"/>
            <a:ext cx="9801225" cy="1027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5F82C6-E4F6-C789-39C4-1C2E3E73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6" t="19853" r="81484" b="48936"/>
          <a:stretch/>
        </p:blipFill>
        <p:spPr>
          <a:xfrm>
            <a:off x="8619793" y="4294580"/>
            <a:ext cx="2874934" cy="186059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51CA25F-4DDA-7D5E-3629-543CB7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2A35A-7C18-99DA-2236-8CF90A44F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2204-8D00-D5A9-FCF1-B0A87FF48F90}"/>
              </a:ext>
            </a:extLst>
          </p:cNvPr>
          <p:cNvSpPr txBox="1"/>
          <p:nvPr/>
        </p:nvSpPr>
        <p:spPr>
          <a:xfrm>
            <a:off x="747528" y="1341472"/>
            <a:ext cx="110444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orders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테이블에 </a:t>
            </a:r>
            <a:r>
              <a:rPr lang="ko-KR" altLang="en-US" sz="2200" dirty="0" err="1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외래키</a:t>
            </a:r>
            <a:r>
              <a:rPr lang="en-US" altLang="ko-KR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(foreign key) </a:t>
            </a:r>
            <a:r>
              <a:rPr lang="ko-KR" altLang="en-US" sz="2200" dirty="0">
                <a:solidFill>
                  <a:srgbClr val="30AEA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endParaRPr lang="en-US" altLang="ko-KR" sz="2200" dirty="0">
              <a:solidFill>
                <a:srgbClr val="30AEA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0417E1-C940-05EB-9C95-7D5E8262135E}"/>
              </a:ext>
            </a:extLst>
          </p:cNvPr>
          <p:cNvSpPr/>
          <p:nvPr/>
        </p:nvSpPr>
        <p:spPr>
          <a:xfrm>
            <a:off x="2399159" y="2240195"/>
            <a:ext cx="8887966" cy="54195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FF5A000-A2BD-4388-AC45-ABD12BDCDCEF}"/>
              </a:ext>
            </a:extLst>
          </p:cNvPr>
          <p:cNvSpPr/>
          <p:nvPr/>
        </p:nvSpPr>
        <p:spPr>
          <a:xfrm>
            <a:off x="2610618" y="1928532"/>
            <a:ext cx="275458" cy="29471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30B7DDB-9634-CE95-9468-F9A25C681600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16200000" flipV="1">
            <a:off x="4639914" y="36966"/>
            <a:ext cx="311663" cy="4094795"/>
          </a:xfrm>
          <a:prstGeom prst="bentConnector3">
            <a:avLst>
              <a:gd name="adj1" fmla="val 173348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4C9A82-D730-904F-DFAF-B4DF71FF950D}"/>
              </a:ext>
            </a:extLst>
          </p:cNvPr>
          <p:cNvSpPr txBox="1"/>
          <p:nvPr/>
        </p:nvSpPr>
        <p:spPr>
          <a:xfrm>
            <a:off x="6895165" y="188399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</a:t>
            </a:r>
            <a:r>
              <a:rPr lang="ko-KR" altLang="en-US" dirty="0" err="1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쿼리문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BE5A80-57BE-4C42-CAC7-4EDAA70990E5}"/>
              </a:ext>
            </a:extLst>
          </p:cNvPr>
          <p:cNvSpPr txBox="1"/>
          <p:nvPr/>
        </p:nvSpPr>
        <p:spPr>
          <a:xfrm>
            <a:off x="3150135" y="4969899"/>
            <a:ext cx="3918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Navigator -&gt; Schemas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패널에서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Orders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테이블 내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Foreign Keys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확장하여 추가한 설정이 있는지 확인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7C21E25-9660-2CA8-8B4F-3A489B621B8E}"/>
              </a:ext>
            </a:extLst>
          </p:cNvPr>
          <p:cNvCxnSpPr>
            <a:cxnSpLocks/>
            <a:stCxn id="38" idx="1"/>
            <a:endCxn id="27" idx="1"/>
          </p:cNvCxnSpPr>
          <p:nvPr/>
        </p:nvCxnSpPr>
        <p:spPr>
          <a:xfrm rot="10800000" flipV="1">
            <a:off x="2124004" y="2075886"/>
            <a:ext cx="486614" cy="1644405"/>
          </a:xfrm>
          <a:prstGeom prst="bentConnector3">
            <a:avLst>
              <a:gd name="adj1" fmla="val 146978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5C29845-2A78-C121-9B37-2AF89B442599}"/>
              </a:ext>
            </a:extLst>
          </p:cNvPr>
          <p:cNvCxnSpPr>
            <a:cxnSpLocks/>
            <a:stCxn id="27" idx="2"/>
            <a:endCxn id="24" idx="1"/>
          </p:cNvCxnSpPr>
          <p:nvPr/>
        </p:nvCxnSpPr>
        <p:spPr>
          <a:xfrm rot="16200000" flipH="1">
            <a:off x="7214161" y="3887191"/>
            <a:ext cx="1778430" cy="2233648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33CEC0-346A-8FD2-6AA1-33D7327CA17F}"/>
              </a:ext>
            </a:extLst>
          </p:cNvPr>
          <p:cNvSpPr txBox="1"/>
          <p:nvPr/>
        </p:nvSpPr>
        <p:spPr>
          <a:xfrm>
            <a:off x="2069315" y="2813960"/>
            <a:ext cx="472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output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패널에서 쿼리 정상 실행 여부 확인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437162-D2B1-8730-2D9A-ED32381DF3A3}"/>
              </a:ext>
            </a:extLst>
          </p:cNvPr>
          <p:cNvSpPr txBox="1"/>
          <p:nvPr/>
        </p:nvSpPr>
        <p:spPr>
          <a:xfrm>
            <a:off x="2886076" y="168619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실행버튼 클릭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E97C48-E795-E874-EA07-548AE76BBE35}"/>
              </a:ext>
            </a:extLst>
          </p:cNvPr>
          <p:cNvSpPr/>
          <p:nvPr/>
        </p:nvSpPr>
        <p:spPr>
          <a:xfrm>
            <a:off x="9220200" y="5622253"/>
            <a:ext cx="1446891" cy="54195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B5958D-F6D9-5847-D0C2-CCC436370FCD}"/>
              </a:ext>
            </a:extLst>
          </p:cNvPr>
          <p:cNvSpPr/>
          <p:nvPr/>
        </p:nvSpPr>
        <p:spPr>
          <a:xfrm>
            <a:off x="2124004" y="3325783"/>
            <a:ext cx="9725095" cy="78901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C0EE6F-BC81-A160-17A4-01F4C3426F71}"/>
              </a:ext>
            </a:extLst>
          </p:cNvPr>
          <p:cNvSpPr txBox="1"/>
          <p:nvPr/>
        </p:nvSpPr>
        <p:spPr>
          <a:xfrm>
            <a:off x="6652680" y="5899309"/>
            <a:ext cx="268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확장 방법은     을 누르면       </a:t>
            </a:r>
            <a:endParaRPr lang="en-US" altLang="ko-KR" dirty="0">
              <a:solidFill>
                <a:sysClr val="windowText" lastClr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같이 변함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B9BF2DB1-5617-470F-8234-7DBBDEE4F528}"/>
              </a:ext>
            </a:extLst>
          </p:cNvPr>
          <p:cNvSpPr/>
          <p:nvPr/>
        </p:nvSpPr>
        <p:spPr>
          <a:xfrm rot="5400000">
            <a:off x="8035731" y="5985221"/>
            <a:ext cx="206000" cy="19750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7150B953-7315-256F-F969-4D07638E0F36}"/>
              </a:ext>
            </a:extLst>
          </p:cNvPr>
          <p:cNvSpPr/>
          <p:nvPr/>
        </p:nvSpPr>
        <p:spPr>
          <a:xfrm rot="10800000">
            <a:off x="6757442" y="6260574"/>
            <a:ext cx="229109" cy="17758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16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56B6-D542-3927-71FC-1EC608DE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BA180C7-744D-2F0D-AC97-FC5B2FAB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46576C-291E-4152-90A0-CA8C3037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4" y="1258344"/>
            <a:ext cx="494255" cy="49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1450A-5436-48D8-B3D8-756B98539476}"/>
              </a:ext>
            </a:extLst>
          </p:cNvPr>
          <p:cNvSpPr txBox="1"/>
          <p:nvPr/>
        </p:nvSpPr>
        <p:spPr>
          <a:xfrm>
            <a:off x="747527" y="1341472"/>
            <a:ext cx="87437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MySQL </a:t>
            </a:r>
            <a:r>
              <a:rPr lang="ko-KR" altLang="en-US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설치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</a:rPr>
              <a:t>: </a:t>
            </a:r>
            <a:r>
              <a:rPr lang="en-US" altLang="ko-KR" sz="2200" dirty="0">
                <a:solidFill>
                  <a:srgbClr val="30AEAA"/>
                </a:solidFill>
                <a:ea typeface="나눔스퀘어 ExtraBold" panose="020B0600000101010101" pitchFamily="50" charset="-127"/>
                <a:hlinkClick r:id="rId4"/>
              </a:rPr>
              <a:t>http://dev.mysql.com/downloads/mysql/</a:t>
            </a:r>
            <a:endParaRPr lang="en-US" altLang="ko-KR" sz="2200" dirty="0">
              <a:solidFill>
                <a:srgbClr val="30AEAA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41B1DF-EAB5-58D4-D9B2-257D4F85C15A}"/>
              </a:ext>
            </a:extLst>
          </p:cNvPr>
          <p:cNvSpPr/>
          <p:nvPr/>
        </p:nvSpPr>
        <p:spPr>
          <a:xfrm>
            <a:off x="215162" y="4129351"/>
            <a:ext cx="4232333" cy="249705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9DCB98-CF08-9D71-4A4B-1108884553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909" t="1920" r="1734" b="48025"/>
          <a:stretch/>
        </p:blipFill>
        <p:spPr>
          <a:xfrm>
            <a:off x="255412" y="4505009"/>
            <a:ext cx="4023360" cy="1757680"/>
          </a:xfrm>
          <a:prstGeom prst="rect">
            <a:avLst/>
          </a:prstGeom>
        </p:spPr>
      </p:pic>
      <p:pic>
        <p:nvPicPr>
          <p:cNvPr id="8" name="그래픽 7" descr="전구와 연필 단색으로 채워진">
            <a:extLst>
              <a:ext uri="{FF2B5EF4-FFF2-40B4-BE49-F238E27FC236}">
                <a16:creationId xmlns:a16="http://schemas.microsoft.com/office/drawing/2014/main" id="{C8927100-F09D-D81F-4775-74F481C38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412" y="4175071"/>
            <a:ext cx="280045" cy="28004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10D40DE-C5A9-163E-7AF7-00EFCE890307}"/>
              </a:ext>
            </a:extLst>
          </p:cNvPr>
          <p:cNvSpPr txBox="1"/>
          <p:nvPr/>
        </p:nvSpPr>
        <p:spPr>
          <a:xfrm>
            <a:off x="470359" y="4122086"/>
            <a:ext cx="2001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accent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팁</a:t>
            </a:r>
            <a:r>
              <a:rPr lang="en-US" altLang="ko-KR" sz="2000" b="1" dirty="0">
                <a:solidFill>
                  <a:schemeClr val="accent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!! (</a:t>
            </a:r>
            <a:r>
              <a:rPr lang="ko-KR" altLang="en-US" sz="2000" b="1" dirty="0">
                <a:solidFill>
                  <a:schemeClr val="accent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첫 접속 시</a:t>
            </a:r>
            <a:r>
              <a:rPr lang="en-US" altLang="ko-KR" sz="2000" b="1" dirty="0">
                <a:solidFill>
                  <a:schemeClr val="accent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DE1D4E-97C9-B092-C7D6-9F711ABC6765}"/>
              </a:ext>
            </a:extLst>
          </p:cNvPr>
          <p:cNvSpPr txBox="1"/>
          <p:nvPr/>
        </p:nvSpPr>
        <p:spPr>
          <a:xfrm>
            <a:off x="174522" y="6227583"/>
            <a:ext cx="43874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사이트 최적화 및 편의성을 중요 시 할 경우 모두 승인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사이트 편의성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광고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개인정보 수집 등에 민감할 경우 </a:t>
            </a:r>
            <a:r>
              <a:rPr kumimoji="0" lang="ko-KR" altLang="en-US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모두 거절</a:t>
            </a:r>
            <a:r>
              <a:rPr kumimoji="0" lang="en-US" altLang="ko-KR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</a:t>
            </a:r>
            <a:r>
              <a:rPr kumimoji="0" lang="ko-KR" altLang="en-US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추천</a:t>
            </a:r>
            <a:r>
              <a:rPr kumimoji="0" lang="en-US" altLang="ko-KR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)</a:t>
            </a:r>
            <a:endParaRPr lang="ko-KR" altLang="en-US" sz="900" u="sng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69C5E6A-EF0B-C87B-8C15-C28E42E11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930" y="1957468"/>
            <a:ext cx="3887892" cy="21128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690D49-3B7A-DBA2-6D4A-CCB5FA1B5F5A}"/>
              </a:ext>
            </a:extLst>
          </p:cNvPr>
          <p:cNvSpPr/>
          <p:nvPr/>
        </p:nvSpPr>
        <p:spPr>
          <a:xfrm>
            <a:off x="4116123" y="3184916"/>
            <a:ext cx="262837" cy="27543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FFB04F-9346-E4C7-4AF4-299A51769325}"/>
              </a:ext>
            </a:extLst>
          </p:cNvPr>
          <p:cNvSpPr txBox="1"/>
          <p:nvPr/>
        </p:nvSpPr>
        <p:spPr>
          <a:xfrm>
            <a:off x="3200357" y="1115316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크롬 또는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Edge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주소창에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95E954-3CC0-5ABC-9B13-0194FFDC4DDC}"/>
              </a:ext>
            </a:extLst>
          </p:cNvPr>
          <p:cNvSpPr txBox="1"/>
          <p:nvPr/>
        </p:nvSpPr>
        <p:spPr>
          <a:xfrm>
            <a:off x="4150282" y="283435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AC8F66-56A6-0557-5170-457241B1B6CA}"/>
              </a:ext>
            </a:extLst>
          </p:cNvPr>
          <p:cNvSpPr/>
          <p:nvPr/>
        </p:nvSpPr>
        <p:spPr>
          <a:xfrm>
            <a:off x="2606657" y="1100744"/>
            <a:ext cx="5235317" cy="69330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9480F6E9-559C-47B3-3BEC-7C6CF5286FED}"/>
              </a:ext>
            </a:extLst>
          </p:cNvPr>
          <p:cNvCxnSpPr>
            <a:cxnSpLocks/>
            <a:stCxn id="40" idx="2"/>
            <a:endCxn id="37" idx="1"/>
          </p:cNvCxnSpPr>
          <p:nvPr/>
        </p:nvCxnSpPr>
        <p:spPr>
          <a:xfrm rot="5400000">
            <a:off x="3905925" y="2004245"/>
            <a:ext cx="1528590" cy="1108193"/>
          </a:xfrm>
          <a:prstGeom prst="curvedConnector4">
            <a:avLst>
              <a:gd name="adj1" fmla="val 45495"/>
              <a:gd name="adj2" fmla="val 120628"/>
            </a:avLst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03AB36-6FF7-9CB9-0F01-9DC634FA2BAD}"/>
              </a:ext>
            </a:extLst>
          </p:cNvPr>
          <p:cNvSpPr/>
          <p:nvPr/>
        </p:nvSpPr>
        <p:spPr>
          <a:xfrm>
            <a:off x="741681" y="3786001"/>
            <a:ext cx="3622026" cy="27543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DDD3E39-339E-AB78-D4FE-40A93B2F0D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3118" y="3132196"/>
            <a:ext cx="368329" cy="601705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235CF7C-E064-AE51-1FF3-3D6137FBFFBB}"/>
              </a:ext>
            </a:extLst>
          </p:cNvPr>
          <p:cNvCxnSpPr>
            <a:cxnSpLocks/>
            <a:stCxn id="37" idx="2"/>
            <a:endCxn id="42" idx="0"/>
          </p:cNvCxnSpPr>
          <p:nvPr/>
        </p:nvCxnSpPr>
        <p:spPr>
          <a:xfrm flipH="1">
            <a:off x="2552694" y="3460355"/>
            <a:ext cx="1694848" cy="32564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A101D19-9D37-E342-43E8-324AB17485C6}"/>
              </a:ext>
            </a:extLst>
          </p:cNvPr>
          <p:cNvSpPr txBox="1"/>
          <p:nvPr/>
        </p:nvSpPr>
        <p:spPr>
          <a:xfrm>
            <a:off x="2267092" y="3348917"/>
            <a:ext cx="9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③ 선택</a:t>
            </a:r>
            <a:endParaRPr lang="ko-KR" altLang="en-US" dirty="0"/>
          </a:p>
        </p:txBody>
      </p:sp>
      <p:sp>
        <p:nvSpPr>
          <p:cNvPr id="46" name="화살표: 줄무늬가 있는 오른쪽 45">
            <a:extLst>
              <a:ext uri="{FF2B5EF4-FFF2-40B4-BE49-F238E27FC236}">
                <a16:creationId xmlns:a16="http://schemas.microsoft.com/office/drawing/2014/main" id="{D6309B34-270E-6FAF-1A0F-4AF995179997}"/>
              </a:ext>
            </a:extLst>
          </p:cNvPr>
          <p:cNvSpPr/>
          <p:nvPr/>
        </p:nvSpPr>
        <p:spPr>
          <a:xfrm>
            <a:off x="4989853" y="2987936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34316DD-CCCE-4B9E-138D-6E68CF2EC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2953" y="1828820"/>
            <a:ext cx="6455787" cy="46981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1CCA76B-70C2-9110-A634-D2F4A75CA5C1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4363707" y="3923720"/>
            <a:ext cx="4685477" cy="1026255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15CFD19-17A5-DF66-CD7D-2D7AECA8D655}"/>
              </a:ext>
            </a:extLst>
          </p:cNvPr>
          <p:cNvSpPr/>
          <p:nvPr/>
        </p:nvSpPr>
        <p:spPr>
          <a:xfrm>
            <a:off x="9049184" y="4841597"/>
            <a:ext cx="1347146" cy="216756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57AE9C-3233-27C5-5F21-2ADD0627EF20}"/>
              </a:ext>
            </a:extLst>
          </p:cNvPr>
          <p:cNvSpPr txBox="1"/>
          <p:nvPr/>
        </p:nvSpPr>
        <p:spPr>
          <a:xfrm>
            <a:off x="8907864" y="4489355"/>
            <a:ext cx="93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38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56B6-D542-3927-71FC-1EC608DE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BA180C7-744D-2F0D-AC97-FC5B2FAB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AB0917-0C63-CD13-4953-F67642E4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90" y="1234731"/>
            <a:ext cx="5755137" cy="35583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78AF3-292C-ED86-E38B-22BFF188D2D5}"/>
              </a:ext>
            </a:extLst>
          </p:cNvPr>
          <p:cNvSpPr txBox="1"/>
          <p:nvPr/>
        </p:nvSpPr>
        <p:spPr>
          <a:xfrm>
            <a:off x="4824226" y="351093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클릭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D2A01-2999-44B2-C3D5-2A2DBBAD12F6}"/>
              </a:ext>
            </a:extLst>
          </p:cNvPr>
          <p:cNvSpPr/>
          <p:nvPr/>
        </p:nvSpPr>
        <p:spPr>
          <a:xfrm>
            <a:off x="5472636" y="3880270"/>
            <a:ext cx="620053" cy="275438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2B1156-F5A5-2D40-6977-0182B779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049" y="3880270"/>
            <a:ext cx="368329" cy="6017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AF6275-C344-4440-CAF1-6613E6DBF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717" y="1234731"/>
            <a:ext cx="4785525" cy="38946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A69914-C171-13BD-56EC-7A46C84C2479}"/>
              </a:ext>
            </a:extLst>
          </p:cNvPr>
          <p:cNvSpPr/>
          <p:nvPr/>
        </p:nvSpPr>
        <p:spPr>
          <a:xfrm>
            <a:off x="7083594" y="4155708"/>
            <a:ext cx="1652904" cy="197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73395C22-BBC1-1094-1924-BACBE95FAE10}"/>
              </a:ext>
            </a:extLst>
          </p:cNvPr>
          <p:cNvSpPr/>
          <p:nvPr/>
        </p:nvSpPr>
        <p:spPr>
          <a:xfrm>
            <a:off x="6360202" y="2720396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7DC9DB-B34B-2A04-504C-788475EDFF7F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092689" y="4017989"/>
            <a:ext cx="990905" cy="236535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24A39A-F373-EE72-B7C3-29DD06A7B330}"/>
              </a:ext>
            </a:extLst>
          </p:cNvPr>
          <p:cNvSpPr txBox="1"/>
          <p:nvPr/>
        </p:nvSpPr>
        <p:spPr>
          <a:xfrm>
            <a:off x="8730010" y="3997828"/>
            <a:ext cx="9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클릭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D31EBA-3A44-D755-2C0F-1C854A11C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375" y="4274402"/>
            <a:ext cx="368329" cy="6017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DCFD24-8A3E-79FD-724C-04C095ACD8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610"/>
          <a:stretch/>
        </p:blipFill>
        <p:spPr>
          <a:xfrm>
            <a:off x="408990" y="5184946"/>
            <a:ext cx="3410426" cy="11134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70ED74-7673-DA78-61A2-19D1B4F500A8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 flipH="1">
            <a:off x="2022930" y="4353340"/>
            <a:ext cx="5887116" cy="143528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AE70A3-891F-82DA-CC6A-CE1AE46D3BFB}"/>
              </a:ext>
            </a:extLst>
          </p:cNvPr>
          <p:cNvSpPr/>
          <p:nvPr/>
        </p:nvSpPr>
        <p:spPr>
          <a:xfrm>
            <a:off x="1167555" y="5788628"/>
            <a:ext cx="1710749" cy="36518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DF54E-3A26-E7C7-8DE3-835A777D0525}"/>
              </a:ext>
            </a:extLst>
          </p:cNvPr>
          <p:cNvSpPr txBox="1"/>
          <p:nvPr/>
        </p:nvSpPr>
        <p:spPr>
          <a:xfrm>
            <a:off x="1565132" y="4821012"/>
            <a:ext cx="522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③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직접 클릭하여 설치 시작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B4450D7-C2DB-878C-9E07-986F8B163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994" y="5426446"/>
            <a:ext cx="4967771" cy="10349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954108-732A-C6D7-247A-8565930E721D}"/>
              </a:ext>
            </a:extLst>
          </p:cNvPr>
          <p:cNvSpPr txBox="1"/>
          <p:nvPr/>
        </p:nvSpPr>
        <p:spPr>
          <a:xfrm>
            <a:off x="5274755" y="5096751"/>
            <a:ext cx="651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또는 다운로드 폴더로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이동하여 해당파일 더블클릭 후 설치시작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5FE28B-1227-CDCA-1F06-D81566FBFD15}"/>
              </a:ext>
            </a:extLst>
          </p:cNvPr>
          <p:cNvSpPr/>
          <p:nvPr/>
        </p:nvSpPr>
        <p:spPr>
          <a:xfrm>
            <a:off x="6166690" y="6298354"/>
            <a:ext cx="2847276" cy="21463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61A7E5-EB98-4B0B-1668-D320F9898E3C}"/>
              </a:ext>
            </a:extLst>
          </p:cNvPr>
          <p:cNvSpPr txBox="1"/>
          <p:nvPr/>
        </p:nvSpPr>
        <p:spPr>
          <a:xfrm>
            <a:off x="8700561" y="59686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더블 클릭</a:t>
            </a:r>
          </a:p>
        </p:txBody>
      </p:sp>
    </p:spTree>
    <p:extLst>
      <p:ext uri="{BB962C8B-B14F-4D97-AF65-F5344CB8AC3E}">
        <p14:creationId xmlns:p14="http://schemas.microsoft.com/office/powerpoint/2010/main" val="29523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56B6-D542-3927-71FC-1EC608DE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BA180C7-744D-2F0D-AC97-FC5B2FAB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4185D-A796-5874-D04F-2EFB598B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12" y="1636073"/>
            <a:ext cx="6380456" cy="4813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24D348-B790-7A5C-6FF8-A726CF56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83" y="1639805"/>
            <a:ext cx="3752850" cy="141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AD61E-45BB-35E4-1E0F-13B1469A357B}"/>
              </a:ext>
            </a:extLst>
          </p:cNvPr>
          <p:cNvSpPr txBox="1"/>
          <p:nvPr/>
        </p:nvSpPr>
        <p:spPr>
          <a:xfrm>
            <a:off x="8268822" y="439784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70E97D-4EA9-D0FB-F810-30FA9329FD09}"/>
              </a:ext>
            </a:extLst>
          </p:cNvPr>
          <p:cNvSpPr/>
          <p:nvPr/>
        </p:nvSpPr>
        <p:spPr>
          <a:xfrm>
            <a:off x="7482805" y="4582514"/>
            <a:ext cx="826452" cy="197632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줄무늬가 있는 오른쪽 25">
            <a:extLst>
              <a:ext uri="{FF2B5EF4-FFF2-40B4-BE49-F238E27FC236}">
                <a16:creationId xmlns:a16="http://schemas.microsoft.com/office/drawing/2014/main" id="{445685CE-8D16-D115-8F64-1A1361184E40}"/>
              </a:ext>
            </a:extLst>
          </p:cNvPr>
          <p:cNvSpPr/>
          <p:nvPr/>
        </p:nvSpPr>
        <p:spPr>
          <a:xfrm rot="5400000">
            <a:off x="2254691" y="3170849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AED1E1-6756-DF1B-A170-E24E75785E7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896031" y="4780146"/>
            <a:ext cx="2464027" cy="130774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D8082AAA-7CA7-6C69-CB22-6D4B952EA2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570" t="44509" r="57684" b="38926"/>
          <a:stretch/>
        </p:blipFill>
        <p:spPr>
          <a:xfrm>
            <a:off x="545426" y="3843247"/>
            <a:ext cx="3788007" cy="2244645"/>
          </a:xfrm>
          <a:prstGeom prst="rect">
            <a:avLst/>
          </a:prstGeom>
        </p:spPr>
      </p:pic>
      <p:sp>
        <p:nvSpPr>
          <p:cNvPr id="29" name="화살표: 줄무늬가 있는 오른쪽 28">
            <a:extLst>
              <a:ext uri="{FF2B5EF4-FFF2-40B4-BE49-F238E27FC236}">
                <a16:creationId xmlns:a16="http://schemas.microsoft.com/office/drawing/2014/main" id="{EB7E432F-93CA-D0DE-179E-04BD5525F8AA}"/>
              </a:ext>
            </a:extLst>
          </p:cNvPr>
          <p:cNvSpPr/>
          <p:nvPr/>
        </p:nvSpPr>
        <p:spPr>
          <a:xfrm>
            <a:off x="4721748" y="4678525"/>
            <a:ext cx="501440" cy="587052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6E1179-0E99-0BEE-10A4-9203CEC9B229}"/>
              </a:ext>
            </a:extLst>
          </p:cNvPr>
          <p:cNvSpPr/>
          <p:nvPr/>
        </p:nvSpPr>
        <p:spPr>
          <a:xfrm>
            <a:off x="10360058" y="6107502"/>
            <a:ext cx="725864" cy="27444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3A609E-A824-20AB-7629-9F17E32D22DC}"/>
              </a:ext>
            </a:extLst>
          </p:cNvPr>
          <p:cNvSpPr txBox="1"/>
          <p:nvPr/>
        </p:nvSpPr>
        <p:spPr>
          <a:xfrm>
            <a:off x="10360058" y="570781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클릭</a:t>
            </a:r>
          </a:p>
        </p:txBody>
      </p:sp>
    </p:spTree>
    <p:extLst>
      <p:ext uri="{BB962C8B-B14F-4D97-AF65-F5344CB8AC3E}">
        <p14:creationId xmlns:p14="http://schemas.microsoft.com/office/powerpoint/2010/main" val="334763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56B6-D542-3927-71FC-1EC608DE2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BA180C7-744D-2F0D-AC97-FC5B2FAB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B94CF4-141F-DDEF-16F1-B19FBE4F3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0" y="1304842"/>
            <a:ext cx="6841987" cy="5161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DA553-3DF6-107C-78E7-0798DE0A9F35}"/>
              </a:ext>
            </a:extLst>
          </p:cNvPr>
          <p:cNvSpPr txBox="1"/>
          <p:nvPr/>
        </p:nvSpPr>
        <p:spPr>
          <a:xfrm>
            <a:off x="2996605" y="264773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①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11223D-3A69-6F3F-E251-62936C5E7E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545" t="31015" r="3892" b="41012"/>
          <a:stretch/>
        </p:blipFill>
        <p:spPr>
          <a:xfrm>
            <a:off x="7498757" y="1133365"/>
            <a:ext cx="4565960" cy="14697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8AD27D-184E-3363-1F22-7E344F03C9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46" t="31183" r="4104" b="39106"/>
          <a:stretch/>
        </p:blipFill>
        <p:spPr>
          <a:xfrm>
            <a:off x="7497294" y="2901102"/>
            <a:ext cx="4575020" cy="15692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31C793-5B20-7EB1-1010-2FA870F59A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420" t="31016" r="3852" b="41522"/>
          <a:stretch/>
        </p:blipFill>
        <p:spPr>
          <a:xfrm>
            <a:off x="7497293" y="4820691"/>
            <a:ext cx="4571871" cy="14411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93895E-E6AF-0E0A-85EF-36912B234D1E}"/>
              </a:ext>
            </a:extLst>
          </p:cNvPr>
          <p:cNvSpPr txBox="1"/>
          <p:nvPr/>
        </p:nvSpPr>
        <p:spPr>
          <a:xfrm>
            <a:off x="9910780" y="1809438"/>
            <a:ext cx="178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화살표 클릭하여 추가</a:t>
            </a:r>
            <a:endParaRPr lang="ko-KR" altLang="en-US" dirty="0"/>
          </a:p>
        </p:txBody>
      </p:sp>
      <p:sp>
        <p:nvSpPr>
          <p:cNvPr id="13" name="화살표: 줄무늬가 있는 오른쪽 12">
            <a:extLst>
              <a:ext uri="{FF2B5EF4-FFF2-40B4-BE49-F238E27FC236}">
                <a16:creationId xmlns:a16="http://schemas.microsoft.com/office/drawing/2014/main" id="{173930BA-2377-9F13-0162-38CC5AEFD46C}"/>
              </a:ext>
            </a:extLst>
          </p:cNvPr>
          <p:cNvSpPr/>
          <p:nvPr/>
        </p:nvSpPr>
        <p:spPr>
          <a:xfrm rot="5400000">
            <a:off x="9670441" y="2612446"/>
            <a:ext cx="228905" cy="267987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48846C-A1C2-6FA0-FA16-F9D5820C8A26}"/>
              </a:ext>
            </a:extLst>
          </p:cNvPr>
          <p:cNvSpPr/>
          <p:nvPr/>
        </p:nvSpPr>
        <p:spPr>
          <a:xfrm>
            <a:off x="2510928" y="3072268"/>
            <a:ext cx="911002" cy="14883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7B53FB-3568-95E1-BEEF-50B28FDB1FE0}"/>
              </a:ext>
            </a:extLst>
          </p:cNvPr>
          <p:cNvSpPr/>
          <p:nvPr/>
        </p:nvSpPr>
        <p:spPr>
          <a:xfrm>
            <a:off x="2510928" y="3371929"/>
            <a:ext cx="911002" cy="14883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0A500A-0908-B4EF-006B-396EED02643F}"/>
              </a:ext>
            </a:extLst>
          </p:cNvPr>
          <p:cNvSpPr/>
          <p:nvPr/>
        </p:nvSpPr>
        <p:spPr>
          <a:xfrm>
            <a:off x="2510928" y="3221099"/>
            <a:ext cx="911002" cy="148833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614958-A08A-3074-F519-7548A1612855}"/>
              </a:ext>
            </a:extLst>
          </p:cNvPr>
          <p:cNvCxnSpPr>
            <a:cxnSpLocks/>
            <a:stCxn id="14" idx="3"/>
            <a:endCxn id="20" idx="2"/>
          </p:cNvCxnSpPr>
          <p:nvPr/>
        </p:nvCxnSpPr>
        <p:spPr>
          <a:xfrm flipV="1">
            <a:off x="3421930" y="1376634"/>
            <a:ext cx="4177065" cy="177005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7D3D08-AB26-A0D4-7C94-73267DEE96F3}"/>
              </a:ext>
            </a:extLst>
          </p:cNvPr>
          <p:cNvCxnSpPr>
            <a:cxnSpLocks/>
            <a:stCxn id="16" idx="3"/>
            <a:endCxn id="37" idx="2"/>
          </p:cNvCxnSpPr>
          <p:nvPr/>
        </p:nvCxnSpPr>
        <p:spPr>
          <a:xfrm flipV="1">
            <a:off x="3421930" y="3289872"/>
            <a:ext cx="4180549" cy="564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E3DBC8-4632-AA31-3DF5-C6308099904D}"/>
              </a:ext>
            </a:extLst>
          </p:cNvPr>
          <p:cNvCxnSpPr>
            <a:cxnSpLocks/>
            <a:stCxn id="15" idx="3"/>
            <a:endCxn id="44" idx="2"/>
          </p:cNvCxnSpPr>
          <p:nvPr/>
        </p:nvCxnSpPr>
        <p:spPr>
          <a:xfrm>
            <a:off x="3421930" y="3446346"/>
            <a:ext cx="4180550" cy="191478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F74AD4CE-C972-DE99-241B-001D25624D9B}"/>
              </a:ext>
            </a:extLst>
          </p:cNvPr>
          <p:cNvSpPr/>
          <p:nvPr/>
        </p:nvSpPr>
        <p:spPr>
          <a:xfrm>
            <a:off x="7598995" y="1292494"/>
            <a:ext cx="168280" cy="1682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47564A6-D3B8-16FE-3743-3D30915F9BDB}"/>
              </a:ext>
            </a:extLst>
          </p:cNvPr>
          <p:cNvCxnSpPr>
            <a:cxnSpLocks/>
            <a:stCxn id="20" idx="4"/>
          </p:cNvCxnSpPr>
          <p:nvPr/>
        </p:nvCxnSpPr>
        <p:spPr>
          <a:xfrm rot="16200000" flipH="1">
            <a:off x="7697462" y="1446447"/>
            <a:ext cx="68834" cy="97488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9B0F747-4CCD-BB74-D72F-83276225E41E}"/>
              </a:ext>
            </a:extLst>
          </p:cNvPr>
          <p:cNvCxnSpPr>
            <a:cxnSpLocks/>
            <a:stCxn id="25" idx="4"/>
            <a:endCxn id="32" idx="2"/>
          </p:cNvCxnSpPr>
          <p:nvPr/>
        </p:nvCxnSpPr>
        <p:spPr>
          <a:xfrm rot="16200000" flipH="1">
            <a:off x="7858996" y="1580517"/>
            <a:ext cx="62962" cy="99405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A729E0D-5CE2-CDC2-355F-7CE6C770F9B2}"/>
              </a:ext>
            </a:extLst>
          </p:cNvPr>
          <p:cNvCxnSpPr>
            <a:cxnSpLocks/>
            <a:stCxn id="32" idx="4"/>
            <a:endCxn id="24" idx="1"/>
          </p:cNvCxnSpPr>
          <p:nvPr/>
        </p:nvCxnSpPr>
        <p:spPr>
          <a:xfrm rot="16200000" flipH="1">
            <a:off x="8107389" y="1662772"/>
            <a:ext cx="56067" cy="222204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9BC29B-B093-E4C7-5EE1-5ABE55118122}"/>
              </a:ext>
            </a:extLst>
          </p:cNvPr>
          <p:cNvSpPr/>
          <p:nvPr/>
        </p:nvSpPr>
        <p:spPr>
          <a:xfrm>
            <a:off x="8246524" y="1723588"/>
            <a:ext cx="1221326" cy="15663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DF4F7C-57D8-D4AE-9A66-00788C63FC9C}"/>
              </a:ext>
            </a:extLst>
          </p:cNvPr>
          <p:cNvSpPr/>
          <p:nvPr/>
        </p:nvSpPr>
        <p:spPr>
          <a:xfrm>
            <a:off x="7756635" y="1430459"/>
            <a:ext cx="168280" cy="1682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C828C31-11B7-AFA5-82F0-EF3C80A81461}"/>
              </a:ext>
            </a:extLst>
          </p:cNvPr>
          <p:cNvSpPr/>
          <p:nvPr/>
        </p:nvSpPr>
        <p:spPr>
          <a:xfrm>
            <a:off x="7940180" y="1577561"/>
            <a:ext cx="168280" cy="1682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55FC0A-4AB1-4A5F-31EE-62ECAB853D05}"/>
              </a:ext>
            </a:extLst>
          </p:cNvPr>
          <p:cNvSpPr/>
          <p:nvPr/>
        </p:nvSpPr>
        <p:spPr>
          <a:xfrm>
            <a:off x="9653254" y="1880227"/>
            <a:ext cx="267986" cy="2523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78D1DEA-4738-1378-C14B-49214B3F74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815" t="34755" r="8326" b="62920"/>
          <a:stretch/>
        </p:blipFill>
        <p:spPr>
          <a:xfrm>
            <a:off x="9959980" y="1329474"/>
            <a:ext cx="1861096" cy="1313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D25994F-04D0-8B6E-FCB1-ED01F8C147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815" t="34755" r="8326" b="60181"/>
          <a:stretch/>
        </p:blipFill>
        <p:spPr>
          <a:xfrm>
            <a:off x="9959980" y="3099207"/>
            <a:ext cx="1861096" cy="28601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827EF55-BE08-D83B-7547-E79147D520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815" t="34755" r="8326" b="56853"/>
          <a:stretch/>
        </p:blipFill>
        <p:spPr>
          <a:xfrm>
            <a:off x="9959980" y="5050084"/>
            <a:ext cx="1861096" cy="473994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840C16C1-3A2D-E6CF-5D18-617E3FD65624}"/>
              </a:ext>
            </a:extLst>
          </p:cNvPr>
          <p:cNvSpPr/>
          <p:nvPr/>
        </p:nvSpPr>
        <p:spPr>
          <a:xfrm>
            <a:off x="7602479" y="3205732"/>
            <a:ext cx="168280" cy="1682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DBBC023-2853-8D3B-5A17-CE39F1DF8B17}"/>
              </a:ext>
            </a:extLst>
          </p:cNvPr>
          <p:cNvCxnSpPr>
            <a:cxnSpLocks/>
            <a:stCxn id="37" idx="4"/>
          </p:cNvCxnSpPr>
          <p:nvPr/>
        </p:nvCxnSpPr>
        <p:spPr>
          <a:xfrm rot="16200000" flipH="1">
            <a:off x="7700946" y="3359685"/>
            <a:ext cx="68834" cy="97488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7273F7B-7EA2-4BC0-015F-900871F00CDC}"/>
              </a:ext>
            </a:extLst>
          </p:cNvPr>
          <p:cNvCxnSpPr>
            <a:cxnSpLocks/>
            <a:stCxn id="42" idx="4"/>
            <a:endCxn id="43" idx="2"/>
          </p:cNvCxnSpPr>
          <p:nvPr/>
        </p:nvCxnSpPr>
        <p:spPr>
          <a:xfrm rot="16200000" flipH="1">
            <a:off x="7862480" y="3493755"/>
            <a:ext cx="62962" cy="99405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7B10747-96E2-70EA-E132-6C38B0CB3695}"/>
              </a:ext>
            </a:extLst>
          </p:cNvPr>
          <p:cNvCxnSpPr>
            <a:cxnSpLocks/>
            <a:stCxn id="43" idx="4"/>
            <a:endCxn id="41" idx="1"/>
          </p:cNvCxnSpPr>
          <p:nvPr/>
        </p:nvCxnSpPr>
        <p:spPr>
          <a:xfrm rot="16200000" flipH="1">
            <a:off x="8110873" y="3576010"/>
            <a:ext cx="56067" cy="222204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179732-94E7-A4EF-E164-26AF7EFFF972}"/>
              </a:ext>
            </a:extLst>
          </p:cNvPr>
          <p:cNvSpPr/>
          <p:nvPr/>
        </p:nvSpPr>
        <p:spPr>
          <a:xfrm>
            <a:off x="8250008" y="3636826"/>
            <a:ext cx="1221326" cy="15663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AC92D25-C679-FAF5-CCE5-0F35562A281C}"/>
              </a:ext>
            </a:extLst>
          </p:cNvPr>
          <p:cNvSpPr/>
          <p:nvPr/>
        </p:nvSpPr>
        <p:spPr>
          <a:xfrm>
            <a:off x="7760119" y="3343697"/>
            <a:ext cx="168280" cy="1682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D6AFCF7-289A-9BF5-79F9-9ABC499D6FD9}"/>
              </a:ext>
            </a:extLst>
          </p:cNvPr>
          <p:cNvSpPr/>
          <p:nvPr/>
        </p:nvSpPr>
        <p:spPr>
          <a:xfrm>
            <a:off x="7943664" y="3490799"/>
            <a:ext cx="168280" cy="1682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ED95394-263E-94FA-049E-1F95DEA34E23}"/>
              </a:ext>
            </a:extLst>
          </p:cNvPr>
          <p:cNvSpPr/>
          <p:nvPr/>
        </p:nvSpPr>
        <p:spPr>
          <a:xfrm>
            <a:off x="7602480" y="5276992"/>
            <a:ext cx="168280" cy="1682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5F799A1-470B-3BE6-C2AC-9326B71C9C1A}"/>
              </a:ext>
            </a:extLst>
          </p:cNvPr>
          <p:cNvCxnSpPr>
            <a:cxnSpLocks/>
            <a:stCxn id="44" idx="4"/>
            <a:endCxn id="49" idx="2"/>
          </p:cNvCxnSpPr>
          <p:nvPr/>
        </p:nvCxnSpPr>
        <p:spPr>
          <a:xfrm rot="16200000" flipH="1">
            <a:off x="7635183" y="5496708"/>
            <a:ext cx="185801" cy="82927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C1DD0DC-91EF-A910-AC7A-2BF86673A250}"/>
              </a:ext>
            </a:extLst>
          </p:cNvPr>
          <p:cNvCxnSpPr>
            <a:cxnSpLocks/>
            <a:stCxn id="49" idx="4"/>
            <a:endCxn id="50" idx="2"/>
          </p:cNvCxnSpPr>
          <p:nvPr/>
        </p:nvCxnSpPr>
        <p:spPr>
          <a:xfrm rot="16200000" flipH="1">
            <a:off x="7867433" y="5701467"/>
            <a:ext cx="62487" cy="89978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B43BE3D-2E73-019E-3778-81CDD0018DF5}"/>
              </a:ext>
            </a:extLst>
          </p:cNvPr>
          <p:cNvCxnSpPr>
            <a:cxnSpLocks/>
            <a:stCxn id="50" idx="4"/>
            <a:endCxn id="48" idx="1"/>
          </p:cNvCxnSpPr>
          <p:nvPr/>
        </p:nvCxnSpPr>
        <p:spPr>
          <a:xfrm rot="16200000" flipH="1">
            <a:off x="8125869" y="5763775"/>
            <a:ext cx="51920" cy="248049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BBA048E-6D9A-1081-453B-419E8ABD7C4A}"/>
              </a:ext>
            </a:extLst>
          </p:cNvPr>
          <p:cNvSpPr/>
          <p:nvPr/>
        </p:nvSpPr>
        <p:spPr>
          <a:xfrm>
            <a:off x="8275854" y="5835440"/>
            <a:ext cx="1221326" cy="156639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15C3E75-8E7E-E671-5BC4-92449C661785}"/>
              </a:ext>
            </a:extLst>
          </p:cNvPr>
          <p:cNvSpPr/>
          <p:nvPr/>
        </p:nvSpPr>
        <p:spPr>
          <a:xfrm>
            <a:off x="7769547" y="5546933"/>
            <a:ext cx="168280" cy="1682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618DE04-1BA1-14DC-AEAF-B893563D3A36}"/>
              </a:ext>
            </a:extLst>
          </p:cNvPr>
          <p:cNvSpPr/>
          <p:nvPr/>
        </p:nvSpPr>
        <p:spPr>
          <a:xfrm>
            <a:off x="7943665" y="5693560"/>
            <a:ext cx="168280" cy="1682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E3BAD05-BF93-9BC0-629D-A0D9508CA168}"/>
              </a:ext>
            </a:extLst>
          </p:cNvPr>
          <p:cNvSpPr/>
          <p:nvPr/>
        </p:nvSpPr>
        <p:spPr>
          <a:xfrm>
            <a:off x="9653254" y="3646876"/>
            <a:ext cx="267986" cy="2523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0686FE-2133-3219-1863-8ED14252DD74}"/>
              </a:ext>
            </a:extLst>
          </p:cNvPr>
          <p:cNvSpPr/>
          <p:nvPr/>
        </p:nvSpPr>
        <p:spPr>
          <a:xfrm>
            <a:off x="9653254" y="5567371"/>
            <a:ext cx="267986" cy="2523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5EEA0CE-E990-7850-56C7-05B23B62E1A1}"/>
              </a:ext>
            </a:extLst>
          </p:cNvPr>
          <p:cNvCxnSpPr>
            <a:cxnSpLocks/>
            <a:stCxn id="52" idx="2"/>
            <a:endCxn id="55" idx="3"/>
          </p:cNvCxnSpPr>
          <p:nvPr/>
        </p:nvCxnSpPr>
        <p:spPr>
          <a:xfrm rot="5400000">
            <a:off x="7807355" y="4275468"/>
            <a:ext cx="435613" cy="3524172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906C54-E26E-977D-24F7-ACFC8B028EB7}"/>
              </a:ext>
            </a:extLst>
          </p:cNvPr>
          <p:cNvSpPr/>
          <p:nvPr/>
        </p:nvSpPr>
        <p:spPr>
          <a:xfrm>
            <a:off x="5501069" y="6129172"/>
            <a:ext cx="762006" cy="252377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C84152-D739-74C8-D803-02E1F14493CB}"/>
              </a:ext>
            </a:extLst>
          </p:cNvPr>
          <p:cNvSpPr txBox="1"/>
          <p:nvPr/>
        </p:nvSpPr>
        <p:spPr>
          <a:xfrm>
            <a:off x="7039545" y="1757605"/>
            <a:ext cx="1171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순서대로</a:t>
            </a:r>
            <a:endParaRPr lang="en-US" altLang="ko-KR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클릭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27070E-6F81-24F0-FE76-31525ADA256E}"/>
              </a:ext>
            </a:extLst>
          </p:cNvPr>
          <p:cNvSpPr txBox="1"/>
          <p:nvPr/>
        </p:nvSpPr>
        <p:spPr>
          <a:xfrm>
            <a:off x="3543364" y="296755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② 클릭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BB9A7E-BE84-738D-3383-0D32EF59BE1E}"/>
              </a:ext>
            </a:extLst>
          </p:cNvPr>
          <p:cNvSpPr txBox="1"/>
          <p:nvPr/>
        </p:nvSpPr>
        <p:spPr>
          <a:xfrm>
            <a:off x="2873153" y="357454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③ 클릭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563B6DB-A358-7F85-002F-CFCA15062040}"/>
              </a:ext>
            </a:extLst>
          </p:cNvPr>
          <p:cNvCxnSpPr>
            <a:cxnSpLocks/>
            <a:stCxn id="24" idx="2"/>
            <a:endCxn id="33" idx="1"/>
          </p:cNvCxnSpPr>
          <p:nvPr/>
        </p:nvCxnSpPr>
        <p:spPr>
          <a:xfrm rot="16200000" flipH="1">
            <a:off x="9192126" y="1545287"/>
            <a:ext cx="126189" cy="796067"/>
          </a:xfrm>
          <a:prstGeom prst="bentConnector2">
            <a:avLst/>
          </a:prstGeom>
          <a:ln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219F3DD-B7B1-8D9C-5C83-B06BA61B9FC9}"/>
              </a:ext>
            </a:extLst>
          </p:cNvPr>
          <p:cNvSpPr txBox="1"/>
          <p:nvPr/>
        </p:nvSpPr>
        <p:spPr>
          <a:xfrm>
            <a:off x="9910780" y="3619567"/>
            <a:ext cx="178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화살표 클릭하여 추가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A3358A-821D-003C-08CE-E0F9B3994F9B}"/>
              </a:ext>
            </a:extLst>
          </p:cNvPr>
          <p:cNvSpPr txBox="1"/>
          <p:nvPr/>
        </p:nvSpPr>
        <p:spPr>
          <a:xfrm>
            <a:off x="9921240" y="5533714"/>
            <a:ext cx="178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화살표 클릭하여 추가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3BA29B-B8B4-86AB-25D7-E5294EBEF1A3}"/>
              </a:ext>
            </a:extLst>
          </p:cNvPr>
          <p:cNvSpPr txBox="1"/>
          <p:nvPr/>
        </p:nvSpPr>
        <p:spPr>
          <a:xfrm>
            <a:off x="7057716" y="6235608"/>
            <a:ext cx="3945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④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세 개 항목이 추가되면 </a:t>
            </a:r>
            <a:r>
              <a:rPr lang="en-US" altLang="ko-KR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Next </a:t>
            </a:r>
            <a:r>
              <a:rPr lang="ko-KR" altLang="en-US" dirty="0">
                <a:solidFill>
                  <a:srgbClr val="FF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클릭</a:t>
            </a:r>
            <a:endParaRPr lang="ko-KR" altLang="en-US" dirty="0"/>
          </a:p>
        </p:txBody>
      </p:sp>
      <p:sp>
        <p:nvSpPr>
          <p:cNvPr id="63" name="화살표: 줄무늬가 있는 오른쪽 62">
            <a:extLst>
              <a:ext uri="{FF2B5EF4-FFF2-40B4-BE49-F238E27FC236}">
                <a16:creationId xmlns:a16="http://schemas.microsoft.com/office/drawing/2014/main" id="{54F1E21B-48A7-939B-9C2F-E085C120492E}"/>
              </a:ext>
            </a:extLst>
          </p:cNvPr>
          <p:cNvSpPr/>
          <p:nvPr/>
        </p:nvSpPr>
        <p:spPr>
          <a:xfrm rot="5400000">
            <a:off x="9670441" y="4511551"/>
            <a:ext cx="228905" cy="267987"/>
          </a:xfrm>
          <a:prstGeom prst="stripedRightArrow">
            <a:avLst/>
          </a:prstGeom>
          <a:solidFill>
            <a:srgbClr val="A5A5A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80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8fcf1b-9571-4d20-a8ff-81bee2907a75" xsi:nil="true"/>
    <lcf76f155ced4ddcb4097134ff3c332f xmlns="e4e13380-6049-4f59-9391-9958b2774ca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EFD2EC9AE4E1C4E97A968ACD5F6A537" ma:contentTypeVersion="11" ma:contentTypeDescription="새 문서를 만듭니다." ma:contentTypeScope="" ma:versionID="0052cd9c5b100d9e1b5abbdc5cac24cb">
  <xsd:schema xmlns:xsd="http://www.w3.org/2001/XMLSchema" xmlns:xs="http://www.w3.org/2001/XMLSchema" xmlns:p="http://schemas.microsoft.com/office/2006/metadata/properties" xmlns:ns2="e4e13380-6049-4f59-9391-9958b2774ca2" xmlns:ns3="cb8fcf1b-9571-4d20-a8ff-81bee2907a75" targetNamespace="http://schemas.microsoft.com/office/2006/metadata/properties" ma:root="true" ma:fieldsID="bc354dff9c47495eca12804ddc9d3bbc" ns2:_="" ns3:_="">
    <xsd:import namespace="e4e13380-6049-4f59-9391-9958b2774ca2"/>
    <xsd:import namespace="cb8fcf1b-9571-4d20-a8ff-81bee2907a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3380-6049-4f59-9391-9958b2774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8fcf1b-9571-4d20-a8ff-81bee2907a7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eb03bc-d133-4271-b95c-0fff905dc160}" ma:internalName="TaxCatchAll" ma:showField="CatchAllData" ma:web="cb8fcf1b-9571-4d20-a8ff-81bee2907a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FA3EB7-585F-421B-AC3B-C1D727679BB4}">
  <ds:schemaRefs>
    <ds:schemaRef ds:uri="http://schemas.microsoft.com/office/2006/metadata/properties"/>
    <ds:schemaRef ds:uri="http://schemas.microsoft.com/office/infopath/2007/PartnerControls"/>
    <ds:schemaRef ds:uri="a25708a8-5738-4c69-ab3a-fadbe80ea5bf"/>
    <ds:schemaRef ds:uri="cc9465b0-4172-4494-8cc0-30e8ae8040c2"/>
  </ds:schemaRefs>
</ds:datastoreItem>
</file>

<file path=customXml/itemProps2.xml><?xml version="1.0" encoding="utf-8"?>
<ds:datastoreItem xmlns:ds="http://schemas.openxmlformats.org/officeDocument/2006/customXml" ds:itemID="{77EF4BEE-B908-482F-A9DC-804AC3AB2B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7F99B3-FBFD-4FDC-AA99-26A9AC17B956}"/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4019</Words>
  <Application>Microsoft Office PowerPoint</Application>
  <PresentationFormat>와이드스크린</PresentationFormat>
  <Paragraphs>766</Paragraphs>
  <Slides>51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나눔스퀘어 Bold</vt:lpstr>
      <vt:lpstr>나눔스퀘어 ExtraBold</vt:lpstr>
      <vt:lpstr>맑은 고딕</vt:lpstr>
      <vt:lpstr>에스코어 드림 3 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MySQL 설치 방법</vt:lpstr>
      <vt:lpstr>MySQL 사양비교 및 버전별 특징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설치 과정</vt:lpstr>
      <vt:lpstr>MySQL 사용법</vt:lpstr>
      <vt:lpstr>MySQL WorkBench 첫 화면</vt:lpstr>
      <vt:lpstr>MySQL WorkBench 첫 화면</vt:lpstr>
      <vt:lpstr>MySQL 서버 접속</vt:lpstr>
      <vt:lpstr>MySQL Workbench UI 구성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Workbench 주요 패널 및 상세설명</vt:lpstr>
      <vt:lpstr>MySQL 실습</vt:lpstr>
      <vt:lpstr>MySQL 기초</vt:lpstr>
      <vt:lpstr>MySQL 기초</vt:lpstr>
      <vt:lpstr>MySQL 기초</vt:lpstr>
      <vt:lpstr>MySQL 기초</vt:lpstr>
      <vt:lpstr>MySQL 기초</vt:lpstr>
      <vt:lpstr>MySQL 기초</vt:lpstr>
      <vt:lpstr>MySQL 기초</vt:lpstr>
      <vt:lpstr>MySQL 기초</vt:lpstr>
      <vt:lpstr>MySQL 기초</vt:lpstr>
      <vt:lpstr>MySQL 기초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석지혜(AIVLE교육팀)</dc:creator>
  <cp:lastModifiedBy>승철 신</cp:lastModifiedBy>
  <cp:revision>263</cp:revision>
  <dcterms:created xsi:type="dcterms:W3CDTF">2025-02-05T05:12:41Z</dcterms:created>
  <dcterms:modified xsi:type="dcterms:W3CDTF">2025-05-01T23:32:53Z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0x010100EEFD2EC9AE4E1C4E97A968ACD5F6A537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